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8" r:id="rId5"/>
    <p:sldMasterId id="2147483678" r:id="rId6"/>
  </p:sldMasterIdLst>
  <p:notesMasterIdLst>
    <p:notesMasterId r:id="rId32"/>
  </p:notesMasterIdLst>
  <p:sldIdLst>
    <p:sldId id="1826" r:id="rId7"/>
    <p:sldId id="273" r:id="rId8"/>
    <p:sldId id="1885" r:id="rId9"/>
    <p:sldId id="1836" r:id="rId10"/>
    <p:sldId id="1865" r:id="rId11"/>
    <p:sldId id="1866" r:id="rId12"/>
    <p:sldId id="1864" r:id="rId13"/>
    <p:sldId id="1867" r:id="rId14"/>
    <p:sldId id="1868" r:id="rId15"/>
    <p:sldId id="1870" r:id="rId16"/>
    <p:sldId id="1869" r:id="rId17"/>
    <p:sldId id="1871" r:id="rId18"/>
    <p:sldId id="1872" r:id="rId19"/>
    <p:sldId id="1873" r:id="rId20"/>
    <p:sldId id="1874" r:id="rId21"/>
    <p:sldId id="1875" r:id="rId22"/>
    <p:sldId id="1876" r:id="rId23"/>
    <p:sldId id="1877" r:id="rId24"/>
    <p:sldId id="1878" r:id="rId25"/>
    <p:sldId id="1879" r:id="rId26"/>
    <p:sldId id="1880" r:id="rId27"/>
    <p:sldId id="1881" r:id="rId28"/>
    <p:sldId id="1882" r:id="rId29"/>
    <p:sldId id="1884" r:id="rId30"/>
    <p:sldId id="1736" r:id="rId3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RRycDFGGei9cRy/vzGC2Q==" hashData="PscTmMc83jNQRcLfgTQSF65IV7r5ibc1AOFl5riCteTO5ASgkuvUFlDbe6++n4AUQSfMFyuIn77NnsEMSOH+f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70"/>
    <a:srgbClr val="F8EBEC"/>
    <a:srgbClr val="A1C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6"/>
    <p:restoredTop sz="94715"/>
  </p:normalViewPr>
  <p:slideViewPr>
    <p:cSldViewPr snapToGrid="0">
      <p:cViewPr varScale="1">
        <p:scale>
          <a:sx n="114" d="100"/>
          <a:sy n="114" d="100"/>
        </p:scale>
        <p:origin x="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32CBE-064E-C94D-89DB-07D1D67864D2}" type="datetimeFigureOut">
              <a:rPr lang="sv-SE" smtClean="0"/>
              <a:t>2023-09-11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63A1C-19F9-0845-8B74-7A25FD4CED1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1221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215E9-F162-4B89-889F-CAEAD303BD4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23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215E9-F162-4B89-889F-CAEAD303BD4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57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215E9-F162-4B89-889F-CAEAD303BD4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826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215E9-F162-4B89-889F-CAEAD303BD4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172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215E9-F162-4B89-889F-CAEAD303BD4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8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ogga +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&#10;&#10;Automatiskt genererad beskrivning">
            <a:extLst>
              <a:ext uri="{FF2B5EF4-FFF2-40B4-BE49-F238E27FC236}">
                <a16:creationId xmlns:a16="http://schemas.microsoft.com/office/drawing/2014/main" id="{66118FBE-7F75-C896-ACDA-096F99FBDA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" y="834887"/>
            <a:ext cx="8219151" cy="6023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BFD6AA-B489-314A-A94D-F9D4F3F41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4318" y="6062617"/>
            <a:ext cx="1405467" cy="45105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8852472-7C4A-6A8F-1EF1-82974D73A64F}"/>
              </a:ext>
            </a:extLst>
          </p:cNvPr>
          <p:cNvSpPr txBox="1"/>
          <p:nvPr userDrawn="1"/>
        </p:nvSpPr>
        <p:spPr>
          <a:xfrm>
            <a:off x="3631465" y="1625232"/>
            <a:ext cx="7977590" cy="1077218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r"/>
            <a:r>
              <a:rPr lang="sv-SE" sz="6400" b="1" i="0" spc="-120" baseline="0" dirty="0">
                <a:solidFill>
                  <a:schemeClr val="tx1"/>
                </a:solidFill>
                <a:latin typeface="Avenir Next" panose="020B0503020202020204" pitchFamily="34" charset="0"/>
              </a:rPr>
              <a:t>Mitt gymnasieval</a:t>
            </a:r>
          </a:p>
        </p:txBody>
      </p:sp>
    </p:spTree>
    <p:extLst>
      <p:ext uri="{BB962C8B-B14F-4D97-AF65-F5344CB8AC3E}">
        <p14:creationId xmlns:p14="http://schemas.microsoft.com/office/powerpoint/2010/main" val="17750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gga +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9CA38B8-CA9A-DF45-B0CB-87DDED68FAE4}"/>
              </a:ext>
            </a:extLst>
          </p:cNvPr>
          <p:cNvGrpSpPr/>
          <p:nvPr userDrawn="1"/>
        </p:nvGrpSpPr>
        <p:grpSpPr>
          <a:xfrm>
            <a:off x="10250042" y="6161484"/>
            <a:ext cx="1637159" cy="629072"/>
            <a:chOff x="20500083" y="12296074"/>
            <a:chExt cx="3274317" cy="125814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4730862-F8AF-374B-ADC0-01CF22298524}"/>
                </a:ext>
              </a:extLst>
            </p:cNvPr>
            <p:cNvSpPr txBox="1"/>
            <p:nvPr userDrawn="1"/>
          </p:nvSpPr>
          <p:spPr>
            <a:xfrm>
              <a:off x="20500083" y="12296074"/>
              <a:ext cx="3274317" cy="125814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noAutofit/>
            </a:bodyPr>
            <a:lstStyle/>
            <a:p>
              <a:pPr marL="0" marR="0" indent="0" algn="r" defTabSz="41275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sv-SE" sz="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venir Black" panose="02000503020000020003" pitchFamily="2" charset="0"/>
                  <a:ea typeface="Avenir Medium"/>
                  <a:cs typeface="Avenir Medium"/>
                  <a:sym typeface="Avenir Medium"/>
                </a:rPr>
                <a:t>Ett arrangemang av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3BFD6AA-B489-314A-A94D-F9D4F3F41D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63467" y="12553035"/>
              <a:ext cx="2810933" cy="902113"/>
            </a:xfrm>
            <a:prstGeom prst="rect">
              <a:avLst/>
            </a:prstGeom>
          </p:spPr>
        </p:pic>
      </p:grpSp>
      <p:pic>
        <p:nvPicPr>
          <p:cNvPr id="6" name="Bildobjekt 5" descr="En bild som visar person&#10;&#10;Automatiskt genererad beskrivning">
            <a:extLst>
              <a:ext uri="{FF2B5EF4-FFF2-40B4-BE49-F238E27FC236}">
                <a16:creationId xmlns:a16="http://schemas.microsoft.com/office/drawing/2014/main" id="{06B4706E-E7B5-D74A-B24B-578B5A9794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48050"/>
            <a:ext cx="11547987" cy="74600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1D1B61C-E65F-094E-9F74-B0E559FB9D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4395598" y="2555209"/>
            <a:ext cx="7354497" cy="17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2873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Logga +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AD8CAE89-3F05-FA45-B5FA-9CBA5F4680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5974"/>
            <a:ext cx="11006871" cy="671199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9CA38B8-CA9A-DF45-B0CB-87DDED68FAE4}"/>
              </a:ext>
            </a:extLst>
          </p:cNvPr>
          <p:cNvGrpSpPr/>
          <p:nvPr userDrawn="1"/>
        </p:nvGrpSpPr>
        <p:grpSpPr>
          <a:xfrm>
            <a:off x="10250042" y="6161484"/>
            <a:ext cx="1637159" cy="629072"/>
            <a:chOff x="20500083" y="12296074"/>
            <a:chExt cx="3274317" cy="125814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4730862-F8AF-374B-ADC0-01CF22298524}"/>
                </a:ext>
              </a:extLst>
            </p:cNvPr>
            <p:cNvSpPr txBox="1"/>
            <p:nvPr userDrawn="1"/>
          </p:nvSpPr>
          <p:spPr>
            <a:xfrm>
              <a:off x="20500083" y="12296074"/>
              <a:ext cx="3274317" cy="125814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noAutofit/>
            </a:bodyPr>
            <a:lstStyle/>
            <a:p>
              <a:pPr marL="0" marR="0" indent="0" algn="r" defTabSz="41275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sv-SE" sz="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venir Black" panose="02000503020000020003" pitchFamily="2" charset="0"/>
                  <a:ea typeface="Avenir Medium"/>
                  <a:cs typeface="Avenir Medium"/>
                  <a:sym typeface="Avenir Medium"/>
                </a:rPr>
                <a:t>Ett arrangemang av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3BFD6AA-B489-314A-A94D-F9D4F3F41D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63467" y="12553035"/>
              <a:ext cx="2810933" cy="902113"/>
            </a:xfrm>
            <a:prstGeom prst="rect">
              <a:avLst/>
            </a:prstGeom>
          </p:spPr>
        </p:pic>
      </p:grp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1D1B61C-E65F-094E-9F74-B0E559FB9D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5178279" y="1784554"/>
            <a:ext cx="6268757" cy="14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5857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gga + bi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6623D4-254A-5242-A530-D2D8E04AC66E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lack" panose="02000503020000020003" pitchFamily="2" charset="0"/>
                <a:ea typeface="Avenir Medium"/>
                <a:cs typeface="Avenir Medium"/>
                <a:sym typeface="Avenir Medium"/>
              </a:rPr>
              <a:t>Ett arrangemang av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A251B-C71F-564E-889A-EAA504018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734" y="6276518"/>
            <a:ext cx="1405467" cy="451057"/>
          </a:xfrm>
          <a:prstGeom prst="rect">
            <a:avLst/>
          </a:prstGeom>
        </p:spPr>
      </p:pic>
      <p:pic>
        <p:nvPicPr>
          <p:cNvPr id="3" name="Bildobjekt 2" descr="En bild som visar person, person&#10;&#10;Automatiskt genererad beskrivning">
            <a:extLst>
              <a:ext uri="{FF2B5EF4-FFF2-40B4-BE49-F238E27FC236}">
                <a16:creationId xmlns:a16="http://schemas.microsoft.com/office/drawing/2014/main" id="{63682E7C-90FF-614B-A4AA-B82C7DC5B4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0" y="-56071"/>
            <a:ext cx="8961489" cy="620410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DAC49EE-2CFD-104F-A7A1-2C5B796331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4277611" y="1681418"/>
            <a:ext cx="7354497" cy="17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5223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gga + bi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16833A2-BA4C-0B41-8921-186413383794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lack" panose="02000503020000020003" pitchFamily="2" charset="0"/>
              <a:ea typeface="Avenir Medium"/>
              <a:cs typeface="Avenir Medium"/>
              <a:sym typeface="Avenir Medium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B6AFE5C-EEE2-BB40-964A-E3236BBD7011}"/>
              </a:ext>
            </a:extLst>
          </p:cNvPr>
          <p:cNvGrpSpPr/>
          <p:nvPr userDrawn="1"/>
        </p:nvGrpSpPr>
        <p:grpSpPr>
          <a:xfrm>
            <a:off x="90000" y="6148800"/>
            <a:ext cx="1637159" cy="629072"/>
            <a:chOff x="20500083" y="12296074"/>
            <a:chExt cx="3274317" cy="12581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F4E0DE-6251-4F49-A9B5-5B2D05E3E668}"/>
                </a:ext>
              </a:extLst>
            </p:cNvPr>
            <p:cNvSpPr txBox="1"/>
            <p:nvPr userDrawn="1"/>
          </p:nvSpPr>
          <p:spPr>
            <a:xfrm>
              <a:off x="20500083" y="12296074"/>
              <a:ext cx="3274317" cy="125814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noAutofit/>
            </a:bodyPr>
            <a:lstStyle/>
            <a:p>
              <a:pPr marL="0" marR="0" indent="0" algn="r" defTabSz="41275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sv-SE" sz="8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venir Black" panose="02000503020000020003" pitchFamily="2" charset="0"/>
                  <a:ea typeface="Avenir Medium"/>
                  <a:cs typeface="Avenir Medium"/>
                  <a:sym typeface="Avenir Medium"/>
                </a:rPr>
                <a:t>Ett arrangemang av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78CDC3-AA3C-AE4B-968E-04E3563375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63467" y="12553035"/>
              <a:ext cx="2810933" cy="902113"/>
            </a:xfrm>
            <a:prstGeom prst="rect">
              <a:avLst/>
            </a:prstGeom>
          </p:spPr>
        </p:pic>
      </p:grpSp>
      <p:pic>
        <p:nvPicPr>
          <p:cNvPr id="3" name="Bildobjekt 2" descr="En bild som visar person, har på sig, mörk&#10;&#10;Automatiskt genererad beskrivning">
            <a:extLst>
              <a:ext uri="{FF2B5EF4-FFF2-40B4-BE49-F238E27FC236}">
                <a16:creationId xmlns:a16="http://schemas.microsoft.com/office/drawing/2014/main" id="{51895D10-EAA0-E944-A80D-708E128378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35" y="1194620"/>
            <a:ext cx="6443288" cy="490917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9FB3A05-58F5-B546-9FAE-61A7F49D4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1342682" y="2669458"/>
            <a:ext cx="6873694" cy="16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6943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pitelnamn /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844550" y="1636117"/>
            <a:ext cx="10440000" cy="3780000"/>
          </a:xfrm>
          <a:prstGeom prst="rect">
            <a:avLst/>
          </a:prstGeom>
        </p:spPr>
        <p:txBody>
          <a:bodyPr lIns="50800" tIns="50800" rIns="50800" bIns="50800" anchor="ctr">
            <a:noAutofit/>
          </a:bodyPr>
          <a:lstStyle>
            <a:lvl1pPr>
              <a:defRPr sz="5000" spc="-140">
                <a:latin typeface="+mj-lt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sv-SE" sz="7000" spc="-140" dirty="0">
                <a:solidFill>
                  <a:srgbClr val="1BA894"/>
                </a:solidFill>
              </a:rPr>
              <a:t>Klicka här för att ändra mall för rubrikformat</a:t>
            </a:r>
            <a:endParaRPr sz="7000" spc="-140" dirty="0">
              <a:solidFill>
                <a:srgbClr val="1BA8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893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namn +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2">
            <a:extLst>
              <a:ext uri="{FF2B5EF4-FFF2-40B4-BE49-F238E27FC236}">
                <a16:creationId xmlns:a16="http://schemas.microsoft.com/office/drawing/2014/main" id="{414F06E5-B061-D04F-BDF6-B4800A5FE1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519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  <a:endParaRPr sz="2000"/>
          </a:p>
        </p:txBody>
      </p:sp>
      <p:sp>
        <p:nvSpPr>
          <p:cNvPr id="5" name="Shape 94">
            <a:extLst>
              <a:ext uri="{FF2B5EF4-FFF2-40B4-BE49-F238E27FC236}">
                <a16:creationId xmlns:a16="http://schemas.microsoft.com/office/drawing/2014/main" id="{971078C3-7749-7843-B58A-8C52F572D3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>
                <a:latin typeface="+mj-lt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7295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rödtext +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838800" y="1825200"/>
            <a:ext cx="6518991" cy="3992640"/>
          </a:xfrm>
          <a:prstGeom prst="rect">
            <a:avLst/>
          </a:prstGeom>
        </p:spPr>
        <p:txBody>
          <a:bodyPr lIns="90000"/>
          <a:lstStyle/>
          <a:p>
            <a:pPr lvl="0">
              <a:defRPr sz="1800"/>
            </a:pPr>
            <a:r>
              <a:rPr lang="sv-SE" sz="2000"/>
              <a:t>Klicka här för att ändra format på bakgrundstexten</a:t>
            </a:r>
          </a:p>
          <a:p>
            <a:pPr lvl="1">
              <a:defRPr sz="1800"/>
            </a:pPr>
            <a:r>
              <a:rPr lang="sv-SE" sz="2000"/>
              <a:t>Nivå två</a:t>
            </a:r>
          </a:p>
          <a:p>
            <a:pPr lvl="2">
              <a:defRPr sz="1800"/>
            </a:pPr>
            <a:r>
              <a:rPr lang="sv-SE" sz="2000"/>
              <a:t>Nivå tre</a:t>
            </a:r>
          </a:p>
          <a:p>
            <a:pPr lvl="3">
              <a:defRPr sz="1800"/>
            </a:pPr>
            <a:r>
              <a:rPr lang="sv-SE" sz="2000"/>
              <a:t>Nivå fyra</a:t>
            </a:r>
          </a:p>
          <a:p>
            <a:pPr lvl="4">
              <a:defRPr sz="1800"/>
            </a:pPr>
            <a:r>
              <a:rPr lang="sv-SE" sz="2000"/>
              <a:t>Nivå fem</a:t>
            </a:r>
            <a:endParaRPr sz="200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936178D-53D6-E743-BCF0-3155DAB356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46720" y="917174"/>
            <a:ext cx="3300730" cy="2086568"/>
          </a:xfr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B8BF93F-76D7-224F-8F74-3C1CEE170F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46720" y="3536992"/>
            <a:ext cx="3300730" cy="2086568"/>
          </a:xfr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BF361C-AB39-B343-B563-C40739F224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9600"/>
            <a:ext cx="6518991" cy="1081088"/>
          </a:xfrm>
        </p:spPr>
        <p:txBody>
          <a:bodyPr/>
          <a:lstStyle>
            <a:lvl1pPr>
              <a:defRPr>
                <a:cs typeface="+mj-cs"/>
              </a:defRPr>
            </a:lvl1pPr>
          </a:lstStyle>
          <a:p>
            <a:r>
              <a:rPr lang="en-GB"/>
              <a:t>Rubrik (</a:t>
            </a:r>
            <a:r>
              <a:rPr lang="en-GB" err="1"/>
              <a:t>en</a:t>
            </a:r>
            <a:r>
              <a:rPr lang="en-GB"/>
              <a:t> rad)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50434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ingress +.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 hasCustomPrompt="1"/>
          </p:nvPr>
        </p:nvSpPr>
        <p:spPr>
          <a:xfrm>
            <a:off x="844550" y="2661296"/>
            <a:ext cx="6915600" cy="319086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/>
            </a:pPr>
            <a:r>
              <a:rPr lang="en-GB" sz="2000" err="1"/>
              <a:t>Brödtext</a:t>
            </a:r>
            <a:endParaRPr sz="2000"/>
          </a:p>
        </p:txBody>
      </p:sp>
      <p:sp>
        <p:nvSpPr>
          <p:cNvPr id="5" name="Shape 105">
            <a:extLst>
              <a:ext uri="{FF2B5EF4-FFF2-40B4-BE49-F238E27FC236}">
                <a16:creationId xmlns:a16="http://schemas.microsoft.com/office/drawing/2014/main" id="{87251903-FC32-1148-A0DD-D23601413F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44550" y="1825200"/>
            <a:ext cx="6915600" cy="701584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</a:p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Max </a:t>
            </a:r>
            <a:r>
              <a:rPr lang="en-GB" sz="2500" spc="-25" err="1">
                <a:solidFill>
                  <a:srgbClr val="1BA894"/>
                </a:solidFill>
              </a:rPr>
              <a:t>två</a:t>
            </a:r>
            <a:r>
              <a:rPr lang="en-GB" sz="2500" spc="-25">
                <a:solidFill>
                  <a:srgbClr val="1BA894"/>
                </a:solidFill>
              </a:rPr>
              <a:t> </a:t>
            </a:r>
            <a:r>
              <a:rPr lang="en-GB" sz="2500" spc="-25" err="1">
                <a:solidFill>
                  <a:srgbClr val="1BA894"/>
                </a:solidFill>
              </a:rPr>
              <a:t>rader</a:t>
            </a:r>
            <a:endParaRPr lang="en-GB" sz="2500" spc="-25">
              <a:solidFill>
                <a:srgbClr val="1BA894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C07F8E-FF29-6941-B7CC-4BCEAAB0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28772586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B8141A-AD8C-BE4C-9C72-4A482BBB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23280933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ga +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ymnasiedagarna_logo_NEG_cmyk.pd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9508" y="2465857"/>
            <a:ext cx="6752985" cy="2637487"/>
          </a:xfrm>
          <a:prstGeom prst="rect">
            <a:avLst/>
          </a:prstGeom>
          <a:ln w="254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730862-F8AF-374B-ADC0-01CF22298524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lack" panose="02000503020000020003" pitchFamily="2" charset="0"/>
                <a:ea typeface="Avenir Medium"/>
                <a:cs typeface="Avenir Medium"/>
                <a:sym typeface="Avenir Medium"/>
              </a:rPr>
              <a:t>Ett arrangemang av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FD6AA-B489-314A-A94D-F9D4F3F41D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734" y="6276518"/>
            <a:ext cx="1405467" cy="451057"/>
          </a:xfrm>
          <a:prstGeom prst="rect">
            <a:avLst/>
          </a:prstGeom>
        </p:spPr>
      </p:pic>
      <p:pic>
        <p:nvPicPr>
          <p:cNvPr id="6" name="Bildobjekt 5" descr="En bild som visar person&#10;&#10;Automatiskt genererad beskrivning">
            <a:extLst>
              <a:ext uri="{FF2B5EF4-FFF2-40B4-BE49-F238E27FC236}">
                <a16:creationId xmlns:a16="http://schemas.microsoft.com/office/drawing/2014/main" id="{4B1ABEA5-FE4B-574A-90DA-9114D9605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367" y="-602000"/>
            <a:ext cx="11547987" cy="7460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BBA3E45-27E3-9E4B-A8EF-E910E9CFC9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4123414" y="1380418"/>
            <a:ext cx="7354497" cy="17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6455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ga + bi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31E8C4E0-B1D8-164A-B7AF-BA31EACFF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4158"/>
            <a:ext cx="10766323" cy="65653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6623D4-254A-5242-A530-D2D8E04AC66E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lack" panose="02000503020000020003" pitchFamily="2" charset="0"/>
                <a:ea typeface="Avenir Medium"/>
                <a:cs typeface="Avenir Medium"/>
                <a:sym typeface="Avenir Medium"/>
              </a:rPr>
              <a:t>Ett arrangemang av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6A251B-C71F-564E-889A-EAA504018F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734" y="6276518"/>
            <a:ext cx="1405467" cy="45105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44F9DEE-F736-FF4E-B509-1B5B42B0F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4842419" y="1380690"/>
            <a:ext cx="6484343" cy="15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0116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ogga + bi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747F8A-70EC-8346-A43E-B49C9B97E83E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Black" panose="02000503020000020003" pitchFamily="2" charset="0"/>
                <a:ea typeface="Avenir Medium"/>
                <a:cs typeface="Avenir Medium"/>
                <a:sym typeface="Avenir Medium"/>
              </a:rPr>
              <a:t>Ett arrangemang av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97A4B1-4875-E847-BC8D-3EAD0863A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1734" y="6276518"/>
            <a:ext cx="1405467" cy="45105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1A0ACC2-AE65-DD4A-9429-B5F826D97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9"/>
          <a:stretch/>
        </p:blipFill>
        <p:spPr>
          <a:xfrm>
            <a:off x="4480745" y="1458443"/>
            <a:ext cx="6484343" cy="1540815"/>
          </a:xfrm>
          <a:prstGeom prst="rect">
            <a:avLst/>
          </a:prstGeom>
        </p:spPr>
      </p:pic>
      <p:pic>
        <p:nvPicPr>
          <p:cNvPr id="10" name="Bildobjekt 9" descr="En bild som visar person, person&#10;&#10;Automatiskt genererad beskrivning">
            <a:extLst>
              <a:ext uri="{FF2B5EF4-FFF2-40B4-BE49-F238E27FC236}">
                <a16:creationId xmlns:a16="http://schemas.microsoft.com/office/drawing/2014/main" id="{2657B25E-1609-5F4E-AC7B-1C517AA521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892"/>
            <a:ext cx="8961489" cy="620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7595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Logga + bi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16833A2-BA4C-0B41-8921-186413383794}"/>
              </a:ext>
            </a:extLst>
          </p:cNvPr>
          <p:cNvSpPr txBox="1"/>
          <p:nvPr userDrawn="1"/>
        </p:nvSpPr>
        <p:spPr>
          <a:xfrm>
            <a:off x="10250042" y="6148037"/>
            <a:ext cx="1637159" cy="62907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r" defTabSz="41275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Black" panose="02000503020000020003" pitchFamily="2" charset="0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5" name="Bildobjekt 4" descr="En bild som visar person&#10;&#10;Automatiskt genererad beskrivning">
            <a:extLst>
              <a:ext uri="{FF2B5EF4-FFF2-40B4-BE49-F238E27FC236}">
                <a16:creationId xmlns:a16="http://schemas.microsoft.com/office/drawing/2014/main" id="{88159495-A401-EE4A-8EE4-E55A93636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162"/>
            <a:ext cx="9768041" cy="7158162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520E3BE-FDC3-6B47-987C-218A2952CB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6316"/>
          <a:stretch/>
        </p:blipFill>
        <p:spPr>
          <a:xfrm>
            <a:off x="5021686" y="1430985"/>
            <a:ext cx="6484343" cy="221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7498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Kapitelnamn /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844550" y="1636117"/>
            <a:ext cx="10440000" cy="3780000"/>
          </a:xfrm>
          <a:prstGeom prst="rect">
            <a:avLst/>
          </a:prstGeom>
        </p:spPr>
        <p:txBody>
          <a:bodyPr lIns="50800" tIns="50800" rIns="50800" bIns="50800" anchor="ctr">
            <a:noAutofit/>
          </a:bodyPr>
          <a:lstStyle>
            <a:lvl1pPr>
              <a:defRPr sz="7000" spc="-14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sv-SE" sz="7000" spc="-140">
                <a:solidFill>
                  <a:srgbClr val="1BA894"/>
                </a:solidFill>
              </a:rPr>
              <a:t>Klicka här för att ändra mall för rubrikformat</a:t>
            </a:r>
            <a:endParaRPr sz="7000" spc="-140">
              <a:solidFill>
                <a:srgbClr val="1BA8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4522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Kapitelnamn + ingress + bi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519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  <a:endParaRPr sz="2000"/>
          </a:p>
        </p:txBody>
      </p:sp>
      <p:sp>
        <p:nvSpPr>
          <p:cNvPr id="94" name="Shape 94"/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  <p:pic>
        <p:nvPicPr>
          <p:cNvPr id="5" name="Bildobjekt 4" descr="En bild som visar person, har på sig, mörk&#10;&#10;Automatiskt genererad beskrivning">
            <a:extLst>
              <a:ext uri="{FF2B5EF4-FFF2-40B4-BE49-F238E27FC236}">
                <a16:creationId xmlns:a16="http://schemas.microsoft.com/office/drawing/2014/main" id="{FC5B92BD-F50E-BF42-A645-15A9757C96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076" y="672287"/>
            <a:ext cx="8118749" cy="618571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F6F3A34-43DE-9C4F-8732-4D221EF696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367"/>
          <a:stretch/>
        </p:blipFill>
        <p:spPr>
          <a:xfrm>
            <a:off x="10815563" y="6351968"/>
            <a:ext cx="1063774" cy="3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1717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namn + ingress + bi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2">
            <a:extLst>
              <a:ext uri="{FF2B5EF4-FFF2-40B4-BE49-F238E27FC236}">
                <a16:creationId xmlns:a16="http://schemas.microsoft.com/office/drawing/2014/main" id="{3E59D6B5-E771-5D4A-831C-D37D069EDD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519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  <a:endParaRPr sz="2000"/>
          </a:p>
        </p:txBody>
      </p:sp>
      <p:sp>
        <p:nvSpPr>
          <p:cNvPr id="6" name="Shape 94">
            <a:extLst>
              <a:ext uri="{FF2B5EF4-FFF2-40B4-BE49-F238E27FC236}">
                <a16:creationId xmlns:a16="http://schemas.microsoft.com/office/drawing/2014/main" id="{3887F59E-5501-1E4F-B9EF-F6941DEE5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>
                <a:solidFill>
                  <a:schemeClr val="tx1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3176724-E63F-F04B-BB9B-70D8BE5E2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622" y="589289"/>
            <a:ext cx="9313577" cy="567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8094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namn + ingress + bi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2">
            <a:extLst>
              <a:ext uri="{FF2B5EF4-FFF2-40B4-BE49-F238E27FC236}">
                <a16:creationId xmlns:a16="http://schemas.microsoft.com/office/drawing/2014/main" id="{20A62999-D140-4F4D-BDCC-F8AFF1C4D1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519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  <a:endParaRPr sz="2000"/>
          </a:p>
        </p:txBody>
      </p:sp>
      <p:sp>
        <p:nvSpPr>
          <p:cNvPr id="6" name="Shape 94">
            <a:extLst>
              <a:ext uri="{FF2B5EF4-FFF2-40B4-BE49-F238E27FC236}">
                <a16:creationId xmlns:a16="http://schemas.microsoft.com/office/drawing/2014/main" id="{11B2CFC1-2DB6-664B-9E92-262FBB5C28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  <p:pic>
        <p:nvPicPr>
          <p:cNvPr id="7" name="Bildobjekt 6" descr="En bild som visar person, person&#10;&#10;Automatiskt genererad beskrivning">
            <a:extLst>
              <a:ext uri="{FF2B5EF4-FFF2-40B4-BE49-F238E27FC236}">
                <a16:creationId xmlns:a16="http://schemas.microsoft.com/office/drawing/2014/main" id="{7D348C82-E13F-EC4A-87B1-C135199BD5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595" y="3707027"/>
            <a:ext cx="4551406" cy="315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2252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namn + ingress + bild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2">
            <a:extLst>
              <a:ext uri="{FF2B5EF4-FFF2-40B4-BE49-F238E27FC236}">
                <a16:creationId xmlns:a16="http://schemas.microsoft.com/office/drawing/2014/main" id="{B4184C23-D082-5643-AF1D-4E2C7B8E36D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519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  <a:endParaRPr sz="2000"/>
          </a:p>
        </p:txBody>
      </p:sp>
      <p:sp>
        <p:nvSpPr>
          <p:cNvPr id="6" name="Shape 94">
            <a:extLst>
              <a:ext uri="{FF2B5EF4-FFF2-40B4-BE49-F238E27FC236}">
                <a16:creationId xmlns:a16="http://schemas.microsoft.com/office/drawing/2014/main" id="{FBD37074-5802-A748-AEC3-F3A737AAD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  <p:pic>
        <p:nvPicPr>
          <p:cNvPr id="7" name="Bildobjekt 6" descr="En bild som visar person&#10;&#10;Automatiskt genererad beskrivning">
            <a:extLst>
              <a:ext uri="{FF2B5EF4-FFF2-40B4-BE49-F238E27FC236}">
                <a16:creationId xmlns:a16="http://schemas.microsoft.com/office/drawing/2014/main" id="{0929FFBC-CFEB-4742-B508-55BAA0BA17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757" y="1489587"/>
            <a:ext cx="8310237" cy="53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6339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Kapitelnamn +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/>
          </p:cNvSpPr>
          <p:nvPr>
            <p:ph type="body" idx="1" hasCustomPrompt="1"/>
          </p:nvPr>
        </p:nvSpPr>
        <p:spPr>
          <a:xfrm>
            <a:off x="844550" y="4291521"/>
            <a:ext cx="6915600" cy="16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</a:p>
        </p:txBody>
      </p:sp>
      <p:sp>
        <p:nvSpPr>
          <p:cNvPr id="106" name="Shape 106"/>
          <p:cNvSpPr>
            <a:spLocks noGrp="1"/>
          </p:cNvSpPr>
          <p:nvPr>
            <p:ph type="title" hasCustomPrompt="1"/>
          </p:nvPr>
        </p:nvSpPr>
        <p:spPr>
          <a:xfrm>
            <a:off x="844550" y="709414"/>
            <a:ext cx="7086969" cy="34242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000" spc="-14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7000" spc="-140">
                <a:solidFill>
                  <a:srgbClr val="1BA894"/>
                </a:solidFill>
              </a:rPr>
              <a:t>Rubrik</a:t>
            </a:r>
            <a:endParaRPr sz="7000" spc="-140">
              <a:solidFill>
                <a:srgbClr val="1BA8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28088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8CB9FB-CF86-874C-B312-8CC9D57E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899FFD-EE2E-884E-837B-E90DAE7A15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25200"/>
            <a:ext cx="8640000" cy="3992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8159900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rödtext +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838800" y="1825200"/>
            <a:ext cx="6518991" cy="3992640"/>
          </a:xfrm>
          <a:prstGeom prst="rect">
            <a:avLst/>
          </a:prstGeom>
        </p:spPr>
        <p:txBody>
          <a:bodyPr lIns="90000"/>
          <a:lstStyle/>
          <a:p>
            <a:pPr lvl="0">
              <a:defRPr sz="1800"/>
            </a:pPr>
            <a:r>
              <a:rPr lang="sv-SE" sz="2000"/>
              <a:t>Klicka här för att ändra format på bakgrundstexten</a:t>
            </a:r>
          </a:p>
          <a:p>
            <a:pPr lvl="1">
              <a:defRPr sz="1800"/>
            </a:pPr>
            <a:r>
              <a:rPr lang="sv-SE" sz="2000"/>
              <a:t>Nivå två</a:t>
            </a:r>
          </a:p>
          <a:p>
            <a:pPr lvl="2">
              <a:defRPr sz="1800"/>
            </a:pPr>
            <a:r>
              <a:rPr lang="sv-SE" sz="2000"/>
              <a:t>Nivå tre</a:t>
            </a:r>
          </a:p>
          <a:p>
            <a:pPr lvl="3">
              <a:defRPr sz="1800"/>
            </a:pPr>
            <a:r>
              <a:rPr lang="sv-SE" sz="2000"/>
              <a:t>Nivå fyra</a:t>
            </a:r>
          </a:p>
          <a:p>
            <a:pPr lvl="4">
              <a:defRPr sz="1800"/>
            </a:pPr>
            <a:r>
              <a:rPr lang="sv-SE" sz="2000"/>
              <a:t>Nivå fem</a:t>
            </a:r>
            <a:endParaRPr sz="200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936178D-53D6-E743-BCF0-3155DAB356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46720" y="917174"/>
            <a:ext cx="3300730" cy="2086568"/>
          </a:xfrm>
          <a:prstGeom prst="rect">
            <a:avLst/>
          </a:prstGeo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B8BF93F-76D7-224F-8F74-3C1CEE170F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46720" y="3536992"/>
            <a:ext cx="3300730" cy="2086568"/>
          </a:xfrm>
          <a:prstGeom prst="rect">
            <a:avLst/>
          </a:prstGeo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BF361C-AB39-B343-B563-C40739F224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9600"/>
            <a:ext cx="6518991" cy="1081088"/>
          </a:xfrm>
        </p:spPr>
        <p:txBody>
          <a:bodyPr/>
          <a:lstStyle/>
          <a:p>
            <a:r>
              <a:rPr lang="en-GB"/>
              <a:t>Rubrik (</a:t>
            </a:r>
            <a:r>
              <a:rPr lang="en-GB" err="1"/>
              <a:t>en</a:t>
            </a:r>
            <a:r>
              <a:rPr lang="en-GB"/>
              <a:t> rad)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744360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ingress +.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 hasCustomPrompt="1"/>
          </p:nvPr>
        </p:nvSpPr>
        <p:spPr>
          <a:xfrm>
            <a:off x="844550" y="2661296"/>
            <a:ext cx="6915600" cy="319086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/>
            </a:pPr>
            <a:r>
              <a:rPr lang="en-GB" sz="2000" err="1"/>
              <a:t>Brödtext</a:t>
            </a:r>
            <a:endParaRPr sz="2000"/>
          </a:p>
        </p:txBody>
      </p:sp>
      <p:sp>
        <p:nvSpPr>
          <p:cNvPr id="5" name="Shape 105">
            <a:extLst>
              <a:ext uri="{FF2B5EF4-FFF2-40B4-BE49-F238E27FC236}">
                <a16:creationId xmlns:a16="http://schemas.microsoft.com/office/drawing/2014/main" id="{87251903-FC32-1148-A0DD-D23601413F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44550" y="1825200"/>
            <a:ext cx="6915600" cy="701584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lnSpc>
                <a:spcPts val="3000"/>
              </a:lnSpc>
              <a:spcBef>
                <a:spcPts val="0"/>
              </a:spcBef>
              <a:defRPr sz="2500" spc="-25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Ingress/undertext</a:t>
            </a:r>
          </a:p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GB" sz="2500" spc="-25">
                <a:solidFill>
                  <a:srgbClr val="1BA894"/>
                </a:solidFill>
              </a:rPr>
              <a:t>Max </a:t>
            </a:r>
            <a:r>
              <a:rPr lang="en-GB" sz="2500" spc="-25" err="1">
                <a:solidFill>
                  <a:srgbClr val="1BA894"/>
                </a:solidFill>
              </a:rPr>
              <a:t>två</a:t>
            </a:r>
            <a:r>
              <a:rPr lang="en-GB" sz="2500" spc="-25">
                <a:solidFill>
                  <a:srgbClr val="1BA894"/>
                </a:solidFill>
              </a:rPr>
              <a:t> </a:t>
            </a:r>
            <a:r>
              <a:rPr lang="en-GB" sz="2500" spc="-25" err="1">
                <a:solidFill>
                  <a:srgbClr val="1BA894"/>
                </a:solidFill>
              </a:rPr>
              <a:t>rader</a:t>
            </a:r>
            <a:endParaRPr lang="en-GB" sz="2500" spc="-25">
              <a:solidFill>
                <a:srgbClr val="1BA894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C07F8E-FF29-6941-B7CC-4BCEAAB0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59112326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D67105A-D5FF-F746-A04B-5224C332AC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4550" y="2137686"/>
            <a:ext cx="5063600" cy="3163888"/>
          </a:xfrm>
          <a:prstGeom prst="rect">
            <a:avLst/>
          </a:prstGeo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32182C3-272B-8642-9C06-E4C9DD7B2F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3851" y="2137686"/>
            <a:ext cx="5063600" cy="3163888"/>
          </a:xfrm>
          <a:prstGeom prst="rect">
            <a:avLst/>
          </a:prstGeom>
          <a:ln w="254000">
            <a:solidFill>
              <a:schemeClr val="bg1"/>
            </a:solidFill>
            <a:miter lim="800000"/>
          </a:ln>
        </p:spPr>
        <p:txBody>
          <a:bodyPr/>
          <a:lstStyle>
            <a:lvl1pPr algn="l" defTabSz="412750" rtl="0" eaLnBrk="1" hangingPunct="1">
              <a:spcBef>
                <a:spcPts val="1500"/>
              </a:spcBef>
              <a:defRPr/>
            </a:lvl1pPr>
          </a:lstStyle>
          <a:p>
            <a:pPr algn="l" defTabSz="825500" rtl="0" eaLnBrk="1" hangingPunct="1">
              <a:spcBef>
                <a:spcPts val="3000"/>
              </a:spcBef>
            </a:pPr>
            <a:r>
              <a:rPr lang="sv-SE" dirty="0"/>
              <a:t>Klicka på ikonen för att lägga till en bild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D8CA6FF-2655-E649-B3CA-4C79C3FD9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4550" y="5583238"/>
            <a:ext cx="506359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pPr lvl="0" algn="l" defTabSz="412750" rtl="0" eaLnBrk="1" hangingPunct="1">
              <a:spcBef>
                <a:spcPts val="1500"/>
              </a:spcBef>
            </a:pPr>
            <a:r>
              <a:rPr lang="sv-SE"/>
              <a:t>Bildtext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F5591D3-D3D2-134C-A568-51C617EEFB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3851" y="5583238"/>
            <a:ext cx="506359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0"/>
            </a:lvl1pPr>
          </a:lstStyle>
          <a:p>
            <a:pPr lvl="0" algn="l" defTabSz="412750" rtl="0" eaLnBrk="1" hangingPunct="1">
              <a:spcBef>
                <a:spcPts val="1500"/>
              </a:spcBef>
            </a:pPr>
            <a:r>
              <a:rPr lang="sv-SE"/>
              <a:t>Bildtext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E62F97-262D-C34D-A76C-CF76534FA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49208570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B8141A-AD8C-BE4C-9C72-4A482BBB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9728207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954917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nnehål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C72E34-C42D-4E80-99DF-AFE2C21E0F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627" y="481240"/>
            <a:ext cx="10730516" cy="72344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rubrik, 40p</a:t>
            </a:r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D1656D18-9EC3-4299-AB22-9DCE259294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8438" y="1408280"/>
            <a:ext cx="7356985" cy="419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/>
            </a:lvl1pPr>
          </a:lstStyle>
          <a:p>
            <a:pPr lvl="0"/>
            <a:r>
              <a:rPr lang="sv-SE"/>
              <a:t>Så här ska det se ut om texten ligger på en spalt. Obs! Gör inte textblocket bredare så att texten går över hela sidan. Då blir den för svårläst. </a:t>
            </a:r>
            <a:br>
              <a:rPr lang="sv-SE"/>
            </a:br>
            <a:r>
              <a:rPr lang="sv-SE"/>
              <a:t>Ändra inte utseende eller placering av rubrik och text.</a:t>
            </a:r>
            <a:br>
              <a:rPr lang="sv-SE"/>
            </a:br>
            <a:r>
              <a:rPr lang="sv-SE"/>
              <a:t>Texten ska vara 24p.</a:t>
            </a:r>
            <a:br>
              <a:rPr lang="sv-SE"/>
            </a:br>
            <a:r>
              <a:rPr lang="sv-SE"/>
              <a:t>Eventuellt kan du lägga till en liten bild till höger om texten.</a:t>
            </a:r>
          </a:p>
        </p:txBody>
      </p:sp>
    </p:spTree>
    <p:extLst>
      <p:ext uri="{BB962C8B-B14F-4D97-AF65-F5344CB8AC3E}">
        <p14:creationId xmlns:p14="http://schemas.microsoft.com/office/powerpoint/2010/main" val="2409737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9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65681" y="269092"/>
            <a:ext cx="11660639" cy="5811198"/>
          </a:xfrm>
          <a:prstGeom prst="rect">
            <a:avLst/>
          </a:prstGeom>
          <a:solidFill>
            <a:srgbClr val="F4E1E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l" defTabSz="412750" rtl="0">
              <a:spcBef>
                <a:spcPts val="750"/>
              </a:spcBef>
              <a:defRPr sz="2600"/>
            </a:pPr>
            <a:endParaRPr sz="1300" dirty="0"/>
          </a:p>
        </p:txBody>
      </p:sp>
      <p:pic>
        <p:nvPicPr>
          <p:cNvPr id="3" name="Gymnasiedagarna-GR_logo_cmyk.png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3225" y="6119327"/>
            <a:ext cx="1433094" cy="675988"/>
          </a:xfrm>
          <a:prstGeom prst="rect">
            <a:avLst/>
          </a:prstGeom>
          <a:ln w="254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550D31-E86A-8243-AFDB-D51EAE4744E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81" y="6257530"/>
            <a:ext cx="1245074" cy="399582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601E4A-E3C8-5042-A067-4050289C9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519600" cy="3992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4006A5C-A4C9-A846-AAB4-25EE6B95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10515600" cy="1081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0552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ransition spd="med"/>
  <p:txStyles>
    <p:titleStyle>
      <a:lvl1pPr defTabSz="412750" eaLnBrk="1" hangingPunct="1">
        <a:lnSpc>
          <a:spcPts val="6500"/>
        </a:lnSpc>
        <a:defRPr sz="3600">
          <a:solidFill>
            <a:srgbClr val="1BA894"/>
          </a:solidFill>
          <a:latin typeface="+mn-lt"/>
          <a:ea typeface="+mn-ea"/>
          <a:cs typeface="+mn-cs"/>
          <a:sym typeface="Avenir Black"/>
        </a:defRPr>
      </a:lvl1pPr>
      <a:lvl2pPr indent="1143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2pPr>
      <a:lvl3pPr indent="2286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3pPr>
      <a:lvl4pPr indent="3429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4pPr>
      <a:lvl5pPr indent="4572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5pPr>
      <a:lvl6pPr indent="5715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6pPr>
      <a:lvl7pPr indent="6858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7pPr>
      <a:lvl8pPr indent="8001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8pPr>
      <a:lvl9pPr indent="9144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9pPr>
    </p:titleStyle>
    <p:bodyStyle>
      <a:lvl1pPr marL="0" indent="0" defTabSz="412750" eaLnBrk="1" hangingPunct="1">
        <a:lnSpc>
          <a:spcPts val="2500"/>
        </a:lnSpc>
        <a:spcBef>
          <a:spcPts val="1500"/>
        </a:spcBef>
        <a:spcAft>
          <a:spcPts val="0"/>
        </a:spcAft>
        <a:buClr>
          <a:srgbClr val="1BA895"/>
        </a:buClr>
        <a:buSzPct val="140000"/>
        <a:buFont typeface="Arial" panose="020B0604020202020204" pitchFamily="34" charset="0"/>
        <a:buNone/>
        <a:defRPr sz="2000">
          <a:latin typeface="Avenir Medium"/>
          <a:ea typeface="Avenir Medium"/>
          <a:cs typeface="Avenir Medium"/>
          <a:sym typeface="Avenir Medium"/>
        </a:defRPr>
      </a:lvl1pPr>
      <a:lvl2pPr marL="285750" indent="-285750" defTabSz="412750" eaLnBrk="1" hangingPunct="1">
        <a:spcBef>
          <a:spcPts val="1500"/>
        </a:spcBef>
        <a:spcAft>
          <a:spcPts val="1500"/>
        </a:spcAft>
        <a:buFont typeface="Arial" panose="020B0604020202020204" pitchFamily="34" charset="0"/>
        <a:buChar char="•"/>
        <a:defRPr sz="2000">
          <a:latin typeface="Avenir Medium"/>
          <a:ea typeface="Avenir Medium"/>
          <a:cs typeface="Avenir Medium"/>
          <a:sym typeface="Avenir Medium"/>
        </a:defRPr>
      </a:lvl2pPr>
      <a:lvl3pPr indent="2286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3pPr>
      <a:lvl4pPr indent="3429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4pPr>
      <a:lvl5pPr indent="4572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5pPr>
      <a:lvl6pPr indent="5715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6pPr>
      <a:lvl7pPr indent="6858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7pPr>
      <a:lvl8pPr indent="8001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8pPr>
      <a:lvl9pPr indent="9144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9pPr>
    </p:bodyStyle>
    <p:otherStyle>
      <a:lvl1pPr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143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2286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3429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4572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5715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6858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8001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9144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ymnasiedagarna-GR_logo_cmyk.png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3225" y="6119327"/>
            <a:ext cx="1433094" cy="675988"/>
          </a:xfrm>
          <a:prstGeom prst="rect">
            <a:avLst/>
          </a:prstGeom>
          <a:ln w="254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550D31-E86A-8243-AFDB-D51EAE4744EB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81" y="6257530"/>
            <a:ext cx="1245074" cy="399582"/>
          </a:xfrm>
          <a:prstGeom prst="rect">
            <a:avLst/>
          </a:prstGeom>
        </p:spPr>
      </p:pic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4006A5C-A4C9-A846-AAB4-25EE6B95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10515600" cy="1081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48709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ransition spd="med"/>
  <p:txStyles>
    <p:titleStyle>
      <a:lvl1pPr defTabSz="412750" eaLnBrk="1" hangingPunct="1">
        <a:lnSpc>
          <a:spcPts val="6500"/>
        </a:lnSpc>
        <a:defRPr sz="5000">
          <a:solidFill>
            <a:srgbClr val="1BA894"/>
          </a:solidFill>
          <a:latin typeface="+mj-lt"/>
          <a:ea typeface="+mn-ea"/>
          <a:cs typeface="+mn-cs"/>
          <a:sym typeface="Avenir Black"/>
        </a:defRPr>
      </a:lvl1pPr>
      <a:lvl2pPr indent="1143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2pPr>
      <a:lvl3pPr indent="2286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3pPr>
      <a:lvl4pPr indent="3429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4pPr>
      <a:lvl5pPr indent="4572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5pPr>
      <a:lvl6pPr indent="5715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6pPr>
      <a:lvl7pPr indent="6858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7pPr>
      <a:lvl8pPr indent="8001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8pPr>
      <a:lvl9pPr indent="914400" defTabSz="412750" eaLnBrk="1" hangingPunct="1">
        <a:lnSpc>
          <a:spcPct val="80000"/>
        </a:lnSpc>
        <a:defRPr sz="5000">
          <a:solidFill>
            <a:srgbClr val="1BA894"/>
          </a:solidFill>
          <a:latin typeface="+mn-lt"/>
          <a:ea typeface="+mn-ea"/>
          <a:cs typeface="+mn-cs"/>
          <a:sym typeface="Avenir Black"/>
        </a:defRPr>
      </a:lvl9pPr>
    </p:titleStyle>
    <p:bodyStyle>
      <a:lvl1pPr marL="0" indent="0" defTabSz="412750" eaLnBrk="1" hangingPunct="1">
        <a:lnSpc>
          <a:spcPts val="2500"/>
        </a:lnSpc>
        <a:spcBef>
          <a:spcPts val="1500"/>
        </a:spcBef>
        <a:spcAft>
          <a:spcPts val="0"/>
        </a:spcAft>
        <a:buClr>
          <a:srgbClr val="1BA895"/>
        </a:buClr>
        <a:buSzPct val="140000"/>
        <a:buFont typeface="Arial" panose="020B0604020202020204" pitchFamily="34" charset="0"/>
        <a:buNone/>
        <a:defRPr sz="2000">
          <a:latin typeface="Avenir Medium"/>
          <a:ea typeface="Avenir Medium"/>
          <a:cs typeface="Avenir Medium"/>
          <a:sym typeface="Avenir Medium"/>
        </a:defRPr>
      </a:lvl1pPr>
      <a:lvl2pPr marL="285750" indent="-285750" defTabSz="412750" eaLnBrk="1" hangingPunct="1">
        <a:spcBef>
          <a:spcPts val="1500"/>
        </a:spcBef>
        <a:spcAft>
          <a:spcPts val="1500"/>
        </a:spcAft>
        <a:buFont typeface="Arial" panose="020B0604020202020204" pitchFamily="34" charset="0"/>
        <a:buChar char="•"/>
        <a:defRPr sz="2000">
          <a:latin typeface="Avenir Medium"/>
          <a:ea typeface="Avenir Medium"/>
          <a:cs typeface="Avenir Medium"/>
          <a:sym typeface="Avenir Medium"/>
        </a:defRPr>
      </a:lvl2pPr>
      <a:lvl3pPr indent="2286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3pPr>
      <a:lvl4pPr indent="3429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4pPr>
      <a:lvl5pPr indent="457200" defTabSz="412750" eaLnBrk="1" hangingPunct="1">
        <a:spcBef>
          <a:spcPts val="1500"/>
        </a:spcBef>
        <a:spcAft>
          <a:spcPts val="1500"/>
        </a:spcAft>
        <a:defRPr sz="2000">
          <a:latin typeface="Avenir Medium"/>
          <a:ea typeface="Avenir Medium"/>
          <a:cs typeface="Avenir Medium"/>
          <a:sym typeface="Avenir Medium"/>
        </a:defRPr>
      </a:lvl5pPr>
      <a:lvl6pPr indent="5715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6pPr>
      <a:lvl7pPr indent="6858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7pPr>
      <a:lvl8pPr indent="8001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8pPr>
      <a:lvl9pPr indent="914400" defTabSz="412750" eaLnBrk="1" hangingPunct="1">
        <a:spcBef>
          <a:spcPts val="1500"/>
        </a:spcBef>
        <a:defRPr sz="2000">
          <a:latin typeface="Avenir Medium"/>
          <a:ea typeface="Avenir Medium"/>
          <a:cs typeface="Avenir Medium"/>
          <a:sym typeface="Avenir Medium"/>
        </a:defRPr>
      </a:lvl9pPr>
    </p:bodyStyle>
    <p:otherStyle>
      <a:lvl1pPr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143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2286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3429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4572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5715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6858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8001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914400" algn="ctr" defTabSz="412750" eaLnBrk="1" hangingPunct="1">
        <a:defRPr sz="12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gymnasiedagarna.se/anpassade-massan/forbered-dig/" TargetMode="Externa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rbetsformedlingen.se/for-arbetssokande/yrken-och-framtid/intresseguide/" TargetMode="Externa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9CjmgfGvYz8?start=1&amp;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9vrY_zTGvQk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PYxsR2ZZCQs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8eM31U1i9BE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UB-M_moWH9Q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9bqEL8n6zq4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8UJcpsIHZJE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iw5R7o9_Huc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O8Ej_iA8Jjg?feature=oembe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1.xml"/><Relationship Id="rId1" Type="http://schemas.openxmlformats.org/officeDocument/2006/relationships/video" Target="https://www.youtube.com/embed/dEJtqWC3K_8?start=3&amp;feature=oembe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oteborgsregionen.se/kunskapsbank/vadskajagvaljagoteborgsregionensutbildningskatalog2023.5.51f49f9317c1158e1c21f042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gymnasiedagarna.se/gymnasievalet/#vmv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ymnasiedagarna.se/anpassade-massan/" TargetMode="External"/><Relationship Id="rId2" Type="http://schemas.openxmlformats.org/officeDocument/2006/relationships/hyperlink" Target="mailto:gymnasiedagarna@goteborgsregionen.se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CE2D04E-A1C1-174E-AC09-D6B7CCFC4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10515600" cy="1081088"/>
          </a:xfrm>
        </p:spPr>
        <p:txBody>
          <a:bodyPr/>
          <a:lstStyle/>
          <a:p>
            <a:pPr rtl="0">
              <a:lnSpc>
                <a:spcPct val="100000"/>
              </a:lnSpc>
            </a:pPr>
            <a:r>
              <a:rPr lang="sv-SE" sz="4400" spc="-110" dirty="0">
                <a:solidFill>
                  <a:srgbClr val="000000"/>
                </a:solidFill>
              </a:rPr>
              <a:t>Information till studie- och yrkesvägledare och lärare</a:t>
            </a:r>
            <a:endParaRPr lang="sv-SE" sz="4400" spc="-110" dirty="0"/>
          </a:p>
        </p:txBody>
      </p:sp>
      <p:sp>
        <p:nvSpPr>
          <p:cNvPr id="4" name="Platshållare för text 1">
            <a:extLst>
              <a:ext uri="{FF2B5EF4-FFF2-40B4-BE49-F238E27FC236}">
                <a16:creationId xmlns:a16="http://schemas.microsoft.com/office/drawing/2014/main" id="{7B77F439-A20D-8544-80FD-A3E31719F7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386361"/>
            <a:ext cx="7152861" cy="31013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För att underlätta arbetet med Mitt gymnasieval så finns</a:t>
            </a:r>
            <a:b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</a:b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detta bildspel framtaget för att användas i undervisningen.</a:t>
            </a:r>
          </a:p>
          <a:p>
            <a:pPr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latin typeface="Avenir Next" panose="020B0503020202020204" pitchFamily="34" charset="0"/>
                <a:ea typeface="Times New Roman" panose="02020603050405020304" pitchFamily="18" charset="0"/>
              </a:rPr>
              <a:t>Bildspelet följer arbetsgången i materialet Mitt gymnasieval (som du hittar här på </a:t>
            </a:r>
            <a:r>
              <a:rPr lang="sv-SE" dirty="0" err="1">
                <a:solidFill>
                  <a:srgbClr val="367C70"/>
                </a:solidFill>
                <a:latin typeface="Avenir Next" panose="020B0503020202020204" pitchFamily="34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gymnasiedagarna.se</a:t>
            </a:r>
            <a:r>
              <a:rPr lang="sv-SE" dirty="0">
                <a:latin typeface="Avenir Next" panose="020B0503020202020204" pitchFamily="34" charset="0"/>
                <a:ea typeface="Times New Roman" panose="02020603050405020304" pitchFamily="18" charset="0"/>
              </a:rPr>
              <a:t>) och hjälper till att presentera och instruera vad eleverna ska göra.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latin typeface="Avenir Next" panose="020B0503020202020204" pitchFamily="34" charset="0"/>
                <a:ea typeface="Times New Roman" panose="02020603050405020304" pitchFamily="18" charset="0"/>
              </a:rPr>
              <a:t>Gör dig bekant med presentationen och materialet innan du använder det. 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6" name="Bildobjekt 5" descr="En bild som visar person, håller&#10;&#10;Automatiskt genererad beskrivning">
            <a:extLst>
              <a:ext uri="{FF2B5EF4-FFF2-40B4-BE49-F238E27FC236}">
                <a16:creationId xmlns:a16="http://schemas.microsoft.com/office/drawing/2014/main" id="{BFFA090E-4106-454C-9034-C4338AA28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93" y="2087216"/>
            <a:ext cx="4421702" cy="477078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9992BB0-8A6D-CA4F-AA93-01DB80DC7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4983" y="6248400"/>
            <a:ext cx="1157634" cy="37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761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1">
            <a:extLst>
              <a:ext uri="{FF2B5EF4-FFF2-40B4-BE49-F238E27FC236}">
                <a16:creationId xmlns:a16="http://schemas.microsoft.com/office/drawing/2014/main" id="{D481250C-283C-F344-945D-29BC3B0DE7D8}"/>
              </a:ext>
            </a:extLst>
          </p:cNvPr>
          <p:cNvSpPr txBox="1">
            <a:spLocks/>
          </p:cNvSpPr>
          <p:nvPr/>
        </p:nvSpPr>
        <p:spPr>
          <a:xfrm>
            <a:off x="6096000" y="3001617"/>
            <a:ext cx="5545937" cy="1981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lnSpc>
                <a:spcPct val="100000"/>
              </a:lnSpc>
              <a:buNone/>
            </a:pPr>
            <a:r>
              <a:rPr lang="sv-SE" b="1" dirty="0">
                <a:solidFill>
                  <a:srgbClr val="367C70"/>
                </a:solidFill>
                <a:latin typeface="Avenir Black" panose="02000503020000020003" pitchFamily="2" charset="0"/>
              </a:rPr>
              <a:t>Förberedelse inför gymnasieval till nationellt program på anpassad gymnasieskola</a:t>
            </a:r>
            <a:endParaRPr lang="en-US" b="1" dirty="0">
              <a:solidFill>
                <a:srgbClr val="367C70"/>
              </a:solidFill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8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CE2D04E-A1C1-174E-AC09-D6B7CCFC4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10515600" cy="1081088"/>
          </a:xfrm>
        </p:spPr>
        <p:txBody>
          <a:bodyPr/>
          <a:lstStyle/>
          <a:p>
            <a:pPr rtl="0">
              <a:lnSpc>
                <a:spcPct val="100000"/>
              </a:lnSpc>
            </a:pPr>
            <a:r>
              <a:rPr lang="sv-SE" sz="4400" spc="-110" dirty="0">
                <a:solidFill>
                  <a:srgbClr val="000000"/>
                </a:solidFill>
              </a:rPr>
              <a:t>Förbered dig</a:t>
            </a:r>
            <a:endParaRPr lang="sv-SE" sz="4400" spc="-110" dirty="0"/>
          </a:p>
        </p:txBody>
      </p:sp>
      <p:sp>
        <p:nvSpPr>
          <p:cNvPr id="4" name="Platshållare för text 1">
            <a:extLst>
              <a:ext uri="{FF2B5EF4-FFF2-40B4-BE49-F238E27FC236}">
                <a16:creationId xmlns:a16="http://schemas.microsoft.com/office/drawing/2014/main" id="{7B77F439-A20D-8544-80FD-A3E31719F7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90688"/>
            <a:ext cx="7152861" cy="379703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här är till dig som snart ska välja ett program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på anpassad gymnasieskola.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Innan det är dags att välja är det bra att du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förbereder dig ordentligt.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Du behöver veta mer om vilka olika program som finns.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Du behöver också fundera över vad du vill jobba med efter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gymnasiet och vilket program som då passar dig bäst.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Diskutera och ta hjälp av någon du litar på och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som känner dig.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6" name="Bildobjekt 5" descr="En bild som visar person, håller&#10;&#10;Automatiskt genererad beskrivning">
            <a:extLst>
              <a:ext uri="{FF2B5EF4-FFF2-40B4-BE49-F238E27FC236}">
                <a16:creationId xmlns:a16="http://schemas.microsoft.com/office/drawing/2014/main" id="{BFFA090E-4106-454C-9034-C4338AA28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293" y="2087216"/>
            <a:ext cx="4421702" cy="477078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9992BB0-8A6D-CA4F-AA93-01DB80DC7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4983" y="6248400"/>
            <a:ext cx="1157634" cy="37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41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1">
            <a:extLst>
              <a:ext uri="{FF2B5EF4-FFF2-40B4-BE49-F238E27FC236}">
                <a16:creationId xmlns:a16="http://schemas.microsoft.com/office/drawing/2014/main" id="{A675F456-C305-B7E6-E43A-D0A27A884A3E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894983" cy="3797035"/>
          </a:xfrm>
          <a:prstGeom prst="rect">
            <a:avLst/>
          </a:prstGeom>
        </p:spPr>
        <p:txBody>
          <a:bodyPr/>
          <a:lstStyle>
            <a:lvl1pPr marL="0" indent="0" defTabSz="412750" eaLnBrk="1" hangingPunct="1">
              <a:lnSpc>
                <a:spcPts val="2500"/>
              </a:lnSpc>
              <a:spcBef>
                <a:spcPts val="1500"/>
              </a:spcBef>
              <a:spcAft>
                <a:spcPts val="0"/>
              </a:spcAft>
              <a:buClr>
                <a:srgbClr val="1BA895"/>
              </a:buClr>
              <a:buSzPct val="140000"/>
              <a:buFont typeface="Arial" panose="020B0604020202020204" pitchFamily="34" charset="0"/>
              <a:buNone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1pPr>
            <a:lvl2pPr marL="285750" indent="-285750" defTabSz="412750" eaLnBrk="1" hangingPunct="1">
              <a:spcBef>
                <a:spcPts val="15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2286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3pPr>
            <a:lvl4pPr indent="3429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4pPr>
            <a:lvl5pPr indent="4572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5pPr>
            <a:lvl6pPr indent="5715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6pPr>
            <a:lvl7pPr indent="6858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7pPr>
            <a:lvl8pPr indent="8001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8pPr>
            <a:lvl9pPr indent="9144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9pPr>
          </a:lstStyle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När du väljer ett program är det bra att välja det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du är intresserad av.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Du behöver också fundera på vad du vill jobba med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efter gymnasiet.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b="1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Gör en lista med fem saker </a:t>
            </a: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som intresserar dig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och som du skulle kunna tänka dig att arbeta med.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kan vara sådant du tycker om att göra på fritiden.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Sånt som gör dig glad.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kan också vara ämnen i skolan.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kern="0" dirty="0">
                <a:solidFill>
                  <a:sysClr val="windowText" lastClr="000000"/>
                </a:solidFill>
                <a:latin typeface="Avenir Next" panose="020B0503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97800DC-A4B5-E10B-2B39-298BACF5D2D5}"/>
              </a:ext>
            </a:extLst>
          </p:cNvPr>
          <p:cNvSpPr txBox="1">
            <a:spLocks/>
          </p:cNvSpPr>
          <p:nvPr/>
        </p:nvSpPr>
        <p:spPr>
          <a:xfrm>
            <a:off x="838199" y="344760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400" kern="0" spc="-140" dirty="0">
                <a:solidFill>
                  <a:srgbClr val="000000"/>
                </a:solidFill>
              </a:rPr>
              <a:t>Dina</a:t>
            </a:r>
            <a:r>
              <a:rPr kumimoji="0" lang="sv-SE" sz="4400" b="0" i="0" u="none" strike="noStrike" kern="0" cap="none" spc="-1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venir Black"/>
              </a:rPr>
              <a:t> intressen och din framtid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80CD53B-C119-C1F8-35DF-B71EF2484E86}"/>
              </a:ext>
            </a:extLst>
          </p:cNvPr>
          <p:cNvSpPr/>
          <p:nvPr/>
        </p:nvSpPr>
        <p:spPr>
          <a:xfrm>
            <a:off x="8852453" y="2527852"/>
            <a:ext cx="2484782" cy="291547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15" name="Bild 14" descr="Blyertspenna med hel fyllning">
            <a:extLst>
              <a:ext uri="{FF2B5EF4-FFF2-40B4-BE49-F238E27FC236}">
                <a16:creationId xmlns:a16="http://schemas.microsoft.com/office/drawing/2014/main" id="{E8F16C0D-7BD4-12E8-A0B6-8FF813115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6817" y="2070652"/>
            <a:ext cx="914400" cy="914400"/>
          </a:xfrm>
          <a:prstGeom prst="rect">
            <a:avLst/>
          </a:prstGeom>
        </p:spPr>
      </p:pic>
      <p:sp>
        <p:nvSpPr>
          <p:cNvPr id="19" name="textruta 18">
            <a:extLst>
              <a:ext uri="{FF2B5EF4-FFF2-40B4-BE49-F238E27FC236}">
                <a16:creationId xmlns:a16="http://schemas.microsoft.com/office/drawing/2014/main" id="{7FEA081C-7648-E596-5F5B-3BFE2C573560}"/>
              </a:ext>
            </a:extLst>
          </p:cNvPr>
          <p:cNvSpPr txBox="1"/>
          <p:nvPr/>
        </p:nvSpPr>
        <p:spPr>
          <a:xfrm>
            <a:off x="9077739" y="2860818"/>
            <a:ext cx="1962037" cy="22826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1.</a:t>
            </a:r>
          </a:p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rgbClr val="000000"/>
                </a:solidFill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2.</a:t>
            </a:r>
          </a:p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3.</a:t>
            </a:r>
          </a:p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rgbClr val="000000"/>
                </a:solidFill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4.</a:t>
            </a:r>
          </a:p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33565923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CDE964D6-3AD0-6A42-877C-942B48D6564A}"/>
              </a:ext>
            </a:extLst>
          </p:cNvPr>
          <p:cNvSpPr txBox="1">
            <a:spLocks/>
          </p:cNvSpPr>
          <p:nvPr/>
        </p:nvSpPr>
        <p:spPr>
          <a:xfrm>
            <a:off x="838199" y="344760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400" b="0" i="0" u="none" strike="noStrike" kern="0" cap="none" spc="-1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venir Black"/>
              </a:rPr>
              <a:t>Intressetest</a:t>
            </a:r>
          </a:p>
        </p:txBody>
      </p:sp>
      <p:sp>
        <p:nvSpPr>
          <p:cNvPr id="5" name="Platshållare för text 1">
            <a:extLst>
              <a:ext uri="{FF2B5EF4-FFF2-40B4-BE49-F238E27FC236}">
                <a16:creationId xmlns:a16="http://schemas.microsoft.com/office/drawing/2014/main" id="{9B9A0F7D-CA60-0E1F-9BB0-C41E60AE0DCA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894983" cy="3797035"/>
          </a:xfrm>
          <a:prstGeom prst="rect">
            <a:avLst/>
          </a:prstGeom>
        </p:spPr>
        <p:txBody>
          <a:bodyPr/>
          <a:lstStyle>
            <a:lvl1pPr marL="0" indent="0" defTabSz="412750" eaLnBrk="1" hangingPunct="1">
              <a:lnSpc>
                <a:spcPts val="2500"/>
              </a:lnSpc>
              <a:spcBef>
                <a:spcPts val="1500"/>
              </a:spcBef>
              <a:spcAft>
                <a:spcPts val="0"/>
              </a:spcAft>
              <a:buClr>
                <a:srgbClr val="1BA895"/>
              </a:buClr>
              <a:buSzPct val="140000"/>
              <a:buFont typeface="Arial" panose="020B0604020202020204" pitchFamily="34" charset="0"/>
              <a:buNone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1pPr>
            <a:lvl2pPr marL="285750" indent="-285750" defTabSz="412750" eaLnBrk="1" hangingPunct="1">
              <a:spcBef>
                <a:spcPts val="15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2286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3pPr>
            <a:lvl4pPr indent="3429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4pPr>
            <a:lvl5pPr indent="4572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5pPr>
            <a:lvl6pPr indent="5715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6pPr>
            <a:lvl7pPr indent="6858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7pPr>
            <a:lvl8pPr indent="8001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8pPr>
            <a:lvl9pPr indent="9144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9pPr>
          </a:lstStyle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kan vara svårt att veta vilka jobb som passar 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med dina intressen.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Du kan få hjälp genom att göra ett test.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Testet ger förslag på olika yrken.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kan inspirera dig.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Intressetestet hittar du via knappen nedan.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 Next" panose="020B0503020202020204" pitchFamily="34" charset="0"/>
                <a:ea typeface="Times New Roman" panose="02020603050405020304" pitchFamily="18" charset="0"/>
              </a:rPr>
              <a:t>Det är 12 frågor.</a:t>
            </a:r>
            <a:endParaRPr lang="sv-SE" dirty="0">
              <a:effectLst/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endParaRPr lang="sv-SE" dirty="0"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kern="0" dirty="0">
                <a:solidFill>
                  <a:sysClr val="windowText" lastClr="000000"/>
                </a:solidFill>
                <a:latin typeface="Avenir Next" panose="020B0503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Rektangel med rundade hörn 3">
            <a:hlinkClick r:id="rId2"/>
            <a:extLst>
              <a:ext uri="{FF2B5EF4-FFF2-40B4-BE49-F238E27FC236}">
                <a16:creationId xmlns:a16="http://schemas.microsoft.com/office/drawing/2014/main" id="{14498F93-7436-F646-AA2B-BE6762A5BE8A}"/>
              </a:ext>
            </a:extLst>
          </p:cNvPr>
          <p:cNvSpPr/>
          <p:nvPr/>
        </p:nvSpPr>
        <p:spPr>
          <a:xfrm>
            <a:off x="838200" y="5011212"/>
            <a:ext cx="3362740" cy="634214"/>
          </a:xfrm>
          <a:prstGeom prst="roundRect">
            <a:avLst/>
          </a:prstGeom>
          <a:solidFill>
            <a:srgbClr val="367C7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1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Länk till intressetest</a:t>
            </a:r>
          </a:p>
        </p:txBody>
      </p:sp>
    </p:spTree>
    <p:extLst>
      <p:ext uri="{BB962C8B-B14F-4D97-AF65-F5344CB8AC3E}">
        <p14:creationId xmlns:p14="http://schemas.microsoft.com/office/powerpoint/2010/main" val="4234717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1">
            <a:extLst>
              <a:ext uri="{FF2B5EF4-FFF2-40B4-BE49-F238E27FC236}">
                <a16:creationId xmlns:a16="http://schemas.microsoft.com/office/drawing/2014/main" id="{9B9A0F7D-CA60-0E1F-9BB0-C41E60AE0DCA}"/>
              </a:ext>
            </a:extLst>
          </p:cNvPr>
          <p:cNvSpPr txBox="1">
            <a:spLocks/>
          </p:cNvSpPr>
          <p:nvPr/>
        </p:nvSpPr>
        <p:spPr>
          <a:xfrm>
            <a:off x="838200" y="1690689"/>
            <a:ext cx="7894983" cy="1051906"/>
          </a:xfrm>
          <a:prstGeom prst="rect">
            <a:avLst/>
          </a:prstGeom>
        </p:spPr>
        <p:txBody>
          <a:bodyPr/>
          <a:lstStyle>
            <a:lvl1pPr marL="0" indent="0" defTabSz="412750" eaLnBrk="1" hangingPunct="1">
              <a:lnSpc>
                <a:spcPts val="2500"/>
              </a:lnSpc>
              <a:spcBef>
                <a:spcPts val="1500"/>
              </a:spcBef>
              <a:spcAft>
                <a:spcPts val="0"/>
              </a:spcAft>
              <a:buClr>
                <a:srgbClr val="1BA895"/>
              </a:buClr>
              <a:buSzPct val="140000"/>
              <a:buFont typeface="Arial" panose="020B0604020202020204" pitchFamily="34" charset="0"/>
              <a:buNone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1pPr>
            <a:lvl2pPr marL="285750" indent="-285750" defTabSz="412750" eaLnBrk="1" hangingPunct="1">
              <a:spcBef>
                <a:spcPts val="15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2286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3pPr>
            <a:lvl4pPr indent="3429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4pPr>
            <a:lvl5pPr indent="4572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5pPr>
            <a:lvl6pPr indent="5715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6pPr>
            <a:lvl7pPr indent="6858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7pPr>
            <a:lvl8pPr indent="8001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8pPr>
            <a:lvl9pPr indent="9144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9pPr>
          </a:lstStyle>
          <a:p>
            <a:pPr>
              <a:spcBef>
                <a:spcPts val="500"/>
              </a:spcBef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Välj ett jobb som testet föreslagit åt dig och 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som du tycker verkar kul.</a:t>
            </a:r>
          </a:p>
          <a:p>
            <a:pPr>
              <a:spcBef>
                <a:spcPts val="500"/>
              </a:spcBef>
            </a:pPr>
            <a:endParaRPr lang="sv-SE" dirty="0">
              <a:latin typeface="Avenir Next" panose="020B0503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kern="0" dirty="0">
                <a:solidFill>
                  <a:sysClr val="windowText" lastClr="000000"/>
                </a:solidFill>
                <a:latin typeface="Avenir Next" panose="020B0503020202020204" pitchFamily="34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endParaRPr lang="sv-SE" kern="0" dirty="0">
              <a:solidFill>
                <a:sysClr val="windowText" lastClr="000000"/>
              </a:solidFill>
              <a:latin typeface="Avenir Next" panose="020B05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1D0C5D32-4A95-E63D-1F7D-31071572325E}"/>
              </a:ext>
            </a:extLst>
          </p:cNvPr>
          <p:cNvSpPr/>
          <p:nvPr/>
        </p:nvSpPr>
        <p:spPr>
          <a:xfrm>
            <a:off x="896512" y="4069005"/>
            <a:ext cx="3251418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27" name="Bild 26" descr="Blyertspenna med hel fyllning">
            <a:extLst>
              <a:ext uri="{FF2B5EF4-FFF2-40B4-BE49-F238E27FC236}">
                <a16:creationId xmlns:a16="http://schemas.microsoft.com/office/drawing/2014/main" id="{741ECAE4-1E18-0540-CAC9-0E99E0A3E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604" y="3720842"/>
            <a:ext cx="696326" cy="696326"/>
          </a:xfrm>
          <a:prstGeom prst="rect">
            <a:avLst/>
          </a:prstGeom>
        </p:spPr>
      </p:pic>
      <p:sp>
        <p:nvSpPr>
          <p:cNvPr id="33" name="textruta 32">
            <a:extLst>
              <a:ext uri="{FF2B5EF4-FFF2-40B4-BE49-F238E27FC236}">
                <a16:creationId xmlns:a16="http://schemas.microsoft.com/office/drawing/2014/main" id="{CF0FA171-4B04-2E35-4015-3DA299382D55}"/>
              </a:ext>
            </a:extLst>
          </p:cNvPr>
          <p:cNvSpPr txBox="1"/>
          <p:nvPr/>
        </p:nvSpPr>
        <p:spPr>
          <a:xfrm>
            <a:off x="798444" y="3596856"/>
            <a:ext cx="33494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Jag valde det här jobbet: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9DAB81EB-9C2D-D14A-AEB9-AEA5F8DB637A}"/>
              </a:ext>
            </a:extLst>
          </p:cNvPr>
          <p:cNvSpPr/>
          <p:nvPr/>
        </p:nvSpPr>
        <p:spPr>
          <a:xfrm>
            <a:off x="4619789" y="4069005"/>
            <a:ext cx="3251418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35" name="Bild 34" descr="Blyertspenna med hel fyllning">
            <a:extLst>
              <a:ext uri="{FF2B5EF4-FFF2-40B4-BE49-F238E27FC236}">
                <a16:creationId xmlns:a16="http://schemas.microsoft.com/office/drawing/2014/main" id="{C2F651F0-F8A1-CA6A-5D99-DE55BB9F7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881" y="3720842"/>
            <a:ext cx="696326" cy="696326"/>
          </a:xfrm>
          <a:prstGeom prst="rect">
            <a:avLst/>
          </a:prstGeom>
        </p:spPr>
      </p:pic>
      <p:sp>
        <p:nvSpPr>
          <p:cNvPr id="36" name="textruta 35">
            <a:extLst>
              <a:ext uri="{FF2B5EF4-FFF2-40B4-BE49-F238E27FC236}">
                <a16:creationId xmlns:a16="http://schemas.microsoft.com/office/drawing/2014/main" id="{DF2F8F49-8432-249F-311F-2B25E162DD65}"/>
              </a:ext>
            </a:extLst>
          </p:cNvPr>
          <p:cNvSpPr txBox="1"/>
          <p:nvPr/>
        </p:nvSpPr>
        <p:spPr>
          <a:xfrm>
            <a:off x="4521721" y="3596856"/>
            <a:ext cx="33494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Jag valde det för att: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50A57324-FB09-712F-589A-ABEB2599B252}"/>
              </a:ext>
            </a:extLst>
          </p:cNvPr>
          <p:cNvSpPr/>
          <p:nvPr/>
        </p:nvSpPr>
        <p:spPr>
          <a:xfrm>
            <a:off x="8335118" y="4074670"/>
            <a:ext cx="3251418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38" name="Bild 37" descr="Blyertspenna med hel fyllning">
            <a:extLst>
              <a:ext uri="{FF2B5EF4-FFF2-40B4-BE49-F238E27FC236}">
                <a16:creationId xmlns:a16="http://schemas.microsoft.com/office/drawing/2014/main" id="{2E17C66F-E045-4BF8-15DC-AB95F490D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0210" y="3726507"/>
            <a:ext cx="696326" cy="696326"/>
          </a:xfrm>
          <a:prstGeom prst="rect">
            <a:avLst/>
          </a:prstGeom>
        </p:spPr>
      </p:pic>
      <p:sp>
        <p:nvSpPr>
          <p:cNvPr id="39" name="textruta 38">
            <a:extLst>
              <a:ext uri="{FF2B5EF4-FFF2-40B4-BE49-F238E27FC236}">
                <a16:creationId xmlns:a16="http://schemas.microsoft.com/office/drawing/2014/main" id="{E9A82037-7BFC-EB27-D68F-C14574D2BA48}"/>
              </a:ext>
            </a:extLst>
          </p:cNvPr>
          <p:cNvSpPr txBox="1"/>
          <p:nvPr/>
        </p:nvSpPr>
        <p:spPr>
          <a:xfrm>
            <a:off x="8273730" y="3214743"/>
            <a:ext cx="3349486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200"/>
              </a:spcAft>
            </a:pPr>
            <a:r>
              <a:rPr kumimoji="0" lang="sv-SE" altLang="sv-SE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Men jag skulle också kunna</a:t>
            </a:r>
          </a:p>
          <a:p>
            <a:pPr>
              <a:spcBef>
                <a:spcPts val="500"/>
              </a:spcBef>
              <a:spcAft>
                <a:spcPts val="200"/>
              </a:spcAft>
            </a:pPr>
            <a:r>
              <a:rPr kumimoji="0" lang="sv-SE" altLang="sv-SE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tänka mig de här jobben: 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69840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ruta 7">
            <a:extLst>
              <a:ext uri="{FF2B5EF4-FFF2-40B4-BE49-F238E27FC236}">
                <a16:creationId xmlns:a16="http://schemas.microsoft.com/office/drawing/2014/main" id="{A53CD076-3D1A-3449-9F00-14EA4BCCDB73}"/>
              </a:ext>
            </a:extLst>
          </p:cNvPr>
          <p:cNvSpPr txBox="1"/>
          <p:nvPr/>
        </p:nvSpPr>
        <p:spPr>
          <a:xfrm>
            <a:off x="738626" y="1428552"/>
            <a:ext cx="947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Vilka ämnen tror du är viktiga för att du ska kunna </a:t>
            </a:r>
            <a:b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</a:br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jobba med det du vill i framtiden?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8EA7557-59F5-4F88-0BA4-E24EE5FE2584}"/>
              </a:ext>
            </a:extLst>
          </p:cNvPr>
          <p:cNvSpPr/>
          <p:nvPr/>
        </p:nvSpPr>
        <p:spPr>
          <a:xfrm>
            <a:off x="896512" y="4069005"/>
            <a:ext cx="4152566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6" name="Bild 5" descr="Blyertspenna med hel fyllning">
            <a:extLst>
              <a:ext uri="{FF2B5EF4-FFF2-40B4-BE49-F238E27FC236}">
                <a16:creationId xmlns:a16="http://schemas.microsoft.com/office/drawing/2014/main" id="{EDE7DD8A-449F-F7BB-4BD5-D32FA0A65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2752" y="3720842"/>
            <a:ext cx="696326" cy="69632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EF74B66-BDFF-4F05-1312-8892AEA8F8ED}"/>
              </a:ext>
            </a:extLst>
          </p:cNvPr>
          <p:cNvSpPr txBox="1"/>
          <p:nvPr/>
        </p:nvSpPr>
        <p:spPr>
          <a:xfrm>
            <a:off x="798443" y="3596856"/>
            <a:ext cx="38213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De här ämnena tror jag är viktiga: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C99AB95-E87D-1F84-9B3E-C135F2F0B0FA}"/>
              </a:ext>
            </a:extLst>
          </p:cNvPr>
          <p:cNvSpPr/>
          <p:nvPr/>
        </p:nvSpPr>
        <p:spPr>
          <a:xfrm>
            <a:off x="5647240" y="4069005"/>
            <a:ext cx="4152566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12" name="Bild 11" descr="Blyertspenna med hel fyllning">
            <a:extLst>
              <a:ext uri="{FF2B5EF4-FFF2-40B4-BE49-F238E27FC236}">
                <a16:creationId xmlns:a16="http://schemas.microsoft.com/office/drawing/2014/main" id="{41E49499-6C68-F14E-B150-63C582882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0589" y="3720842"/>
            <a:ext cx="696326" cy="696326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D27EE10D-F9F2-708F-87D4-A633BB686495}"/>
              </a:ext>
            </a:extLst>
          </p:cNvPr>
          <p:cNvSpPr txBox="1"/>
          <p:nvPr/>
        </p:nvSpPr>
        <p:spPr>
          <a:xfrm>
            <a:off x="5549172" y="3596856"/>
            <a:ext cx="33494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Jag tror de är viktiga eftersom:</a:t>
            </a:r>
          </a:p>
        </p:txBody>
      </p:sp>
    </p:spTree>
    <p:extLst>
      <p:ext uri="{BB962C8B-B14F-4D97-AF65-F5344CB8AC3E}">
        <p14:creationId xmlns:p14="http://schemas.microsoft.com/office/powerpoint/2010/main" val="104546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1">
            <a:extLst>
              <a:ext uri="{FF2B5EF4-FFF2-40B4-BE49-F238E27FC236}">
                <a16:creationId xmlns:a16="http://schemas.microsoft.com/office/drawing/2014/main" id="{A675F456-C305-B7E6-E43A-D0A27A884A3E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894983" cy="3797035"/>
          </a:xfrm>
          <a:prstGeom prst="rect">
            <a:avLst/>
          </a:prstGeom>
        </p:spPr>
        <p:txBody>
          <a:bodyPr/>
          <a:lstStyle>
            <a:lvl1pPr marL="0" indent="0" defTabSz="412750" eaLnBrk="1" hangingPunct="1">
              <a:lnSpc>
                <a:spcPts val="2500"/>
              </a:lnSpc>
              <a:spcBef>
                <a:spcPts val="1500"/>
              </a:spcBef>
              <a:spcAft>
                <a:spcPts val="0"/>
              </a:spcAft>
              <a:buClr>
                <a:srgbClr val="1BA895"/>
              </a:buClr>
              <a:buSzPct val="140000"/>
              <a:buFont typeface="Arial" panose="020B0604020202020204" pitchFamily="34" charset="0"/>
              <a:buNone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1pPr>
            <a:lvl2pPr marL="285750" indent="-285750" defTabSz="412750" eaLnBrk="1" hangingPunct="1">
              <a:spcBef>
                <a:spcPts val="15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2286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3pPr>
            <a:lvl4pPr indent="3429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4pPr>
            <a:lvl5pPr indent="4572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5pPr>
            <a:lvl6pPr indent="5715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6pPr>
            <a:lvl7pPr indent="6858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7pPr>
            <a:lvl8pPr indent="8001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8pPr>
            <a:lvl9pPr indent="9144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9pPr>
          </a:lstStyle>
          <a:p>
            <a:pPr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På anpassad gymnasieskola finns det olika program att välja.</a:t>
            </a:r>
          </a:p>
          <a:p>
            <a:pPr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finns nio nationella program.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Varje program har en yrkesinriktning. </a:t>
            </a: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Alla som går ett nationellt program ska vara 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på en arbetsplats i minst 22 veckor.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kallas </a:t>
            </a:r>
            <a:r>
              <a:rPr lang="sv-SE" dirty="0" err="1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apl</a:t>
            </a:r>
            <a:r>
              <a:rPr lang="sv-SE" dirty="0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. 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dirty="0" err="1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Apl</a:t>
            </a:r>
            <a:r>
              <a:rPr lang="sv-SE" dirty="0">
                <a:solidFill>
                  <a:srgbClr val="262626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 betyder att lära sig på en arbetsplats.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finns också individuella program för elever 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som behöver en mer anpassad utbildning.</a:t>
            </a: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Alla utbildningar är fyra år långa.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solidFill>
                  <a:srgbClr val="4D4D4D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 </a:t>
            </a:r>
            <a:endParaRPr lang="sv-SE" dirty="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kern="0" dirty="0">
                <a:solidFill>
                  <a:sysClr val="windowText" lastClr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97800DC-A4B5-E10B-2B39-298BACF5D2D5}"/>
              </a:ext>
            </a:extLst>
          </p:cNvPr>
          <p:cNvSpPr txBox="1">
            <a:spLocks/>
          </p:cNvSpPr>
          <p:nvPr/>
        </p:nvSpPr>
        <p:spPr>
          <a:xfrm>
            <a:off x="838199" y="344760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400" b="0" i="0" u="none" strike="noStrike" kern="0" cap="none" spc="-1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venir Black"/>
              </a:rPr>
              <a:t>Vilket program passar dig?</a:t>
            </a:r>
          </a:p>
        </p:txBody>
      </p:sp>
    </p:spTree>
    <p:extLst>
      <p:ext uri="{BB962C8B-B14F-4D97-AF65-F5344CB8AC3E}">
        <p14:creationId xmlns:p14="http://schemas.microsoft.com/office/powerpoint/2010/main" val="153621747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897800DC-A4B5-E10B-2B39-298BACF5D2D5}"/>
              </a:ext>
            </a:extLst>
          </p:cNvPr>
          <p:cNvSpPr txBox="1">
            <a:spLocks/>
          </p:cNvSpPr>
          <p:nvPr/>
        </p:nvSpPr>
        <p:spPr>
          <a:xfrm>
            <a:off x="838199" y="1113386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venir Black"/>
              </a:rPr>
              <a:t>Film om anpassad gymnasieskola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AA1596D-6CAB-C451-4A75-DE563326F926}"/>
              </a:ext>
            </a:extLst>
          </p:cNvPr>
          <p:cNvSpPr txBox="1"/>
          <p:nvPr/>
        </p:nvSpPr>
        <p:spPr>
          <a:xfrm>
            <a:off x="838199" y="2459314"/>
            <a:ext cx="5989983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sv-SE" sz="200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Se filmen från Skolverket som handlar om </a:t>
            </a:r>
            <a:endParaRPr lang="sv-SE" sz="200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sz="200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anpassad gymnasieskola.</a:t>
            </a:r>
            <a:endParaRPr lang="sv-SE" sz="200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endParaRPr lang="sv-SE" sz="2000">
              <a:solidFill>
                <a:srgbClr val="000000"/>
              </a:solidFill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sz="200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Du kan pausa filmen om du behöver skriva ner </a:t>
            </a:r>
            <a:endParaRPr lang="sv-SE" sz="200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  <a:p>
            <a:pPr>
              <a:spcBef>
                <a:spcPts val="500"/>
              </a:spcBef>
            </a:pPr>
            <a:r>
              <a:rPr lang="sv-SE" sz="200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något eller ställa en fråga. </a:t>
            </a:r>
            <a:endParaRPr lang="sv-SE" sz="2000"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505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Gymnasiesärskolan">
            <a:hlinkClick r:id="" action="ppaction://media"/>
            <a:extLst>
              <a:ext uri="{FF2B5EF4-FFF2-40B4-BE49-F238E27FC236}">
                <a16:creationId xmlns:a16="http://schemas.microsoft.com/office/drawing/2014/main" id="{A98CC1BD-620A-C476-7F65-60D8D62E7A9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468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897800DC-A4B5-E10B-2B39-298BACF5D2D5}"/>
              </a:ext>
            </a:extLst>
          </p:cNvPr>
          <p:cNvSpPr txBox="1">
            <a:spLocks/>
          </p:cNvSpPr>
          <p:nvPr/>
        </p:nvSpPr>
        <p:spPr>
          <a:xfrm>
            <a:off x="838199" y="1113386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venir Black"/>
              </a:rPr>
              <a:t>Filmer om programmen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AA1596D-6CAB-C451-4A75-DE563326F926}"/>
              </a:ext>
            </a:extLst>
          </p:cNvPr>
          <p:cNvSpPr txBox="1"/>
          <p:nvPr/>
        </p:nvSpPr>
        <p:spPr>
          <a:xfrm>
            <a:off x="838199" y="2459314"/>
            <a:ext cx="6556514" cy="1669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sv-SE" sz="200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finns fler filmer som handlar om de olika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sz="200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programmen.</a:t>
            </a:r>
          </a:p>
          <a:p>
            <a:pPr>
              <a:spcBef>
                <a:spcPts val="500"/>
              </a:spcBef>
            </a:pPr>
            <a:r>
              <a:rPr lang="sv-SE" sz="200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Om det är något särskilt program du vill veta mer om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sz="200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kan du titta på den filmen.</a:t>
            </a:r>
          </a:p>
        </p:txBody>
      </p:sp>
    </p:spTree>
    <p:extLst>
      <p:ext uri="{BB962C8B-B14F-4D97-AF65-F5344CB8AC3E}">
        <p14:creationId xmlns:p14="http://schemas.microsoft.com/office/powerpoint/2010/main" val="37190764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Programmet för administration, handel och varuhantering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B2570DF7-8E24-7B17-7B75-8EFFA741A7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administration, handel och varuhantering</a:t>
            </a:r>
          </a:p>
        </p:txBody>
      </p:sp>
    </p:spTree>
    <p:extLst>
      <p:ext uri="{BB962C8B-B14F-4D97-AF65-F5344CB8AC3E}">
        <p14:creationId xmlns:p14="http://schemas.microsoft.com/office/powerpoint/2010/main" val="891191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Programmet för hotell, restaurang och bageri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569E8B87-513A-D49E-38AA-B6ABA1F8F23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hotell, restaurang och bageri</a:t>
            </a:r>
          </a:p>
        </p:txBody>
      </p:sp>
    </p:spTree>
    <p:extLst>
      <p:ext uri="{BB962C8B-B14F-4D97-AF65-F5344CB8AC3E}">
        <p14:creationId xmlns:p14="http://schemas.microsoft.com/office/powerpoint/2010/main" val="10198440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Programmet för fordonsvård och godshantering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1969186B-4CF5-611B-3C9B-1F049E73C1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fordonsvård och godshantering</a:t>
            </a:r>
          </a:p>
        </p:txBody>
      </p:sp>
    </p:spTree>
    <p:extLst>
      <p:ext uri="{BB962C8B-B14F-4D97-AF65-F5344CB8AC3E}">
        <p14:creationId xmlns:p14="http://schemas.microsoft.com/office/powerpoint/2010/main" val="1000288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descr="Programmet för fastighet, anläggning och byggnation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204FD97F-94FC-AB74-4970-1148F44C34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3048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fastighet, anläggning och byggnation</a:t>
            </a:r>
          </a:p>
        </p:txBody>
      </p:sp>
    </p:spTree>
    <p:extLst>
      <p:ext uri="{BB962C8B-B14F-4D97-AF65-F5344CB8AC3E}">
        <p14:creationId xmlns:p14="http://schemas.microsoft.com/office/powerpoint/2010/main" val="2803594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descr="Programmet för hantverk och produktion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80AD09AE-ACF0-E652-7F75-2952DD2370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hantverk och produktion</a:t>
            </a:r>
          </a:p>
        </p:txBody>
      </p:sp>
    </p:spTree>
    <p:extLst>
      <p:ext uri="{BB962C8B-B14F-4D97-AF65-F5344CB8AC3E}">
        <p14:creationId xmlns:p14="http://schemas.microsoft.com/office/powerpoint/2010/main" val="3149397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descr="Programmet för hälsa, vård och omsorg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D5703DAE-055E-EC81-BEF6-3EEADDEC44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hälsa, vård och omsorg</a:t>
            </a:r>
          </a:p>
        </p:txBody>
      </p:sp>
    </p:spTree>
    <p:extLst>
      <p:ext uri="{BB962C8B-B14F-4D97-AF65-F5344CB8AC3E}">
        <p14:creationId xmlns:p14="http://schemas.microsoft.com/office/powerpoint/2010/main" val="13956545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Programmet för skog, mark och djur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4C862B17-D6D3-FE58-DF46-BB811C67B7A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skog, mark och djur</a:t>
            </a:r>
          </a:p>
        </p:txBody>
      </p:sp>
    </p:spTree>
    <p:extLst>
      <p:ext uri="{BB962C8B-B14F-4D97-AF65-F5344CB8AC3E}">
        <p14:creationId xmlns:p14="http://schemas.microsoft.com/office/powerpoint/2010/main" val="28797396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descr="Programmet för estetiska verksamheter - anpassade gymnasieskolan">
            <a:hlinkClick r:id="" action="ppaction://media"/>
            <a:extLst>
              <a:ext uri="{FF2B5EF4-FFF2-40B4-BE49-F238E27FC236}">
                <a16:creationId xmlns:a16="http://schemas.microsoft.com/office/drawing/2014/main" id="{C5C0D7BA-290B-7C61-CC01-2626510C71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3313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Programmet för estetiska verksamheter</a:t>
            </a:r>
          </a:p>
        </p:txBody>
      </p:sp>
    </p:spTree>
    <p:extLst>
      <p:ext uri="{BB962C8B-B14F-4D97-AF65-F5344CB8AC3E}">
        <p14:creationId xmlns:p14="http://schemas.microsoft.com/office/powerpoint/2010/main" val="2838566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descr="Individuella program - Gymnasiesärskolan">
            <a:hlinkClick r:id="" action="ppaction://media"/>
            <a:extLst>
              <a:ext uri="{FF2B5EF4-FFF2-40B4-BE49-F238E27FC236}">
                <a16:creationId xmlns:a16="http://schemas.microsoft.com/office/drawing/2014/main" id="{DFCF1C64-ED0D-3A33-8B65-D7326B4642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382B92-753B-5959-49DB-79889DB6CF73}"/>
              </a:ext>
            </a:extLst>
          </p:cNvPr>
          <p:cNvSpPr txBox="1">
            <a:spLocks/>
          </p:cNvSpPr>
          <p:nvPr/>
        </p:nvSpPr>
        <p:spPr>
          <a:xfrm>
            <a:off x="493642" y="5433594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Avenir Black"/>
              </a:rPr>
              <a:t>Individuella program Anpassad gymnasieskola</a:t>
            </a:r>
          </a:p>
        </p:txBody>
      </p:sp>
    </p:spTree>
    <p:extLst>
      <p:ext uri="{BB962C8B-B14F-4D97-AF65-F5344CB8AC3E}">
        <p14:creationId xmlns:p14="http://schemas.microsoft.com/office/powerpoint/2010/main" val="3338402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ruta 7">
            <a:extLst>
              <a:ext uri="{FF2B5EF4-FFF2-40B4-BE49-F238E27FC236}">
                <a16:creationId xmlns:a16="http://schemas.microsoft.com/office/drawing/2014/main" id="{A53CD076-3D1A-3449-9F00-14EA4BCCDB73}"/>
              </a:ext>
            </a:extLst>
          </p:cNvPr>
          <p:cNvSpPr txBox="1"/>
          <p:nvPr/>
        </p:nvSpPr>
        <p:spPr>
          <a:xfrm>
            <a:off x="738626" y="1428552"/>
            <a:ext cx="947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Rätt program för just dig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8EA7557-59F5-4F88-0BA4-E24EE5FE2584}"/>
              </a:ext>
            </a:extLst>
          </p:cNvPr>
          <p:cNvSpPr/>
          <p:nvPr/>
        </p:nvSpPr>
        <p:spPr>
          <a:xfrm>
            <a:off x="896512" y="4069005"/>
            <a:ext cx="4152566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6" name="Bild 5" descr="Blyertspenna med hel fyllning">
            <a:extLst>
              <a:ext uri="{FF2B5EF4-FFF2-40B4-BE49-F238E27FC236}">
                <a16:creationId xmlns:a16="http://schemas.microsoft.com/office/drawing/2014/main" id="{EDE7DD8A-449F-F7BB-4BD5-D32FA0A65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2752" y="3720842"/>
            <a:ext cx="696326" cy="69632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EF74B66-BDFF-4F05-1312-8892AEA8F8ED}"/>
              </a:ext>
            </a:extLst>
          </p:cNvPr>
          <p:cNvSpPr txBox="1"/>
          <p:nvPr/>
        </p:nvSpPr>
        <p:spPr>
          <a:xfrm>
            <a:off x="798443" y="3596856"/>
            <a:ext cx="38213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Vilket program passar mig?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C99AB95-E87D-1F84-9B3E-C135F2F0B0FA}"/>
              </a:ext>
            </a:extLst>
          </p:cNvPr>
          <p:cNvSpPr/>
          <p:nvPr/>
        </p:nvSpPr>
        <p:spPr>
          <a:xfrm>
            <a:off x="5647240" y="4069005"/>
            <a:ext cx="4152566" cy="820312"/>
          </a:xfrm>
          <a:prstGeom prst="rect">
            <a:avLst/>
          </a:prstGeom>
          <a:solidFill>
            <a:srgbClr val="A1C0BB">
              <a:alpha val="42012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12" name="Bild 11" descr="Blyertspenna med hel fyllning">
            <a:extLst>
              <a:ext uri="{FF2B5EF4-FFF2-40B4-BE49-F238E27FC236}">
                <a16:creationId xmlns:a16="http://schemas.microsoft.com/office/drawing/2014/main" id="{41E49499-6C68-F14E-B150-63C582882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0589" y="3720842"/>
            <a:ext cx="696326" cy="696326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D27EE10D-F9F2-708F-87D4-A633BB686495}"/>
              </a:ext>
            </a:extLst>
          </p:cNvPr>
          <p:cNvSpPr txBox="1"/>
          <p:nvPr/>
        </p:nvSpPr>
        <p:spPr>
          <a:xfrm>
            <a:off x="5549172" y="3596856"/>
            <a:ext cx="415256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Varför passar programmet mig?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B81C05C-EB9F-C8C4-353F-BAD2F2E0B8FB}"/>
              </a:ext>
            </a:extLst>
          </p:cNvPr>
          <p:cNvSpPr txBox="1"/>
          <p:nvPr/>
        </p:nvSpPr>
        <p:spPr>
          <a:xfrm>
            <a:off x="838199" y="2193310"/>
            <a:ext cx="5989983" cy="77200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Nu har du tittat på filmer och fått information om</a:t>
            </a:r>
          </a:p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 olika programmen.</a:t>
            </a:r>
          </a:p>
        </p:txBody>
      </p:sp>
    </p:spTree>
    <p:extLst>
      <p:ext uri="{BB962C8B-B14F-4D97-AF65-F5344CB8AC3E}">
        <p14:creationId xmlns:p14="http://schemas.microsoft.com/office/powerpoint/2010/main" val="295679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ruta 7">
            <a:extLst>
              <a:ext uri="{FF2B5EF4-FFF2-40B4-BE49-F238E27FC236}">
                <a16:creationId xmlns:a16="http://schemas.microsoft.com/office/drawing/2014/main" id="{A53CD076-3D1A-3449-9F00-14EA4BCCDB73}"/>
              </a:ext>
            </a:extLst>
          </p:cNvPr>
          <p:cNvSpPr txBox="1"/>
          <p:nvPr/>
        </p:nvSpPr>
        <p:spPr>
          <a:xfrm>
            <a:off x="738626" y="1428552"/>
            <a:ext cx="947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Vilka skolor finns där du bor?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B81C05C-EB9F-C8C4-353F-BAD2F2E0B8FB}"/>
              </a:ext>
            </a:extLst>
          </p:cNvPr>
          <p:cNvSpPr txBox="1"/>
          <p:nvPr/>
        </p:nvSpPr>
        <p:spPr>
          <a:xfrm>
            <a:off x="838199" y="2193310"/>
            <a:ext cx="5989983" cy="1669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finns flera anpassade gymnasieskolor i</a:t>
            </a:r>
          </a:p>
          <a:p>
            <a:pPr>
              <a:spcBef>
                <a:spcPts val="500"/>
              </a:spcBef>
              <a:spcAft>
                <a:spcPts val="1200"/>
              </a:spcAft>
            </a:pPr>
            <a:r>
              <a:rPr lang="sv-SE" sz="2000" dirty="0">
                <a:solidFill>
                  <a:srgbClr val="000000"/>
                </a:solidFill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Göteborgsregionen.</a:t>
            </a:r>
          </a:p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Det är bra att ta redan på vilka skolor som finns i</a:t>
            </a:r>
          </a:p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din kommun och vilka program som finns där.</a:t>
            </a:r>
            <a:endParaRPr lang="sv-SE" sz="2000" dirty="0">
              <a:solidFill>
                <a:srgbClr val="000000"/>
              </a:solidFill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</p:txBody>
      </p:sp>
      <p:sp>
        <p:nvSpPr>
          <p:cNvPr id="9" name="Rektangel med rundade hörn 8">
            <a:hlinkClick r:id="rId3"/>
            <a:extLst>
              <a:ext uri="{FF2B5EF4-FFF2-40B4-BE49-F238E27FC236}">
                <a16:creationId xmlns:a16="http://schemas.microsoft.com/office/drawing/2014/main" id="{8DD7A93E-73E8-4041-194F-4C6E9D8A26F2}"/>
              </a:ext>
            </a:extLst>
          </p:cNvPr>
          <p:cNvSpPr/>
          <p:nvPr/>
        </p:nvSpPr>
        <p:spPr>
          <a:xfrm>
            <a:off x="838200" y="4202828"/>
            <a:ext cx="4330148" cy="1005275"/>
          </a:xfrm>
          <a:prstGeom prst="roundRect">
            <a:avLst/>
          </a:prstGeom>
          <a:solidFill>
            <a:srgbClr val="367C7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1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Länk till Vad ska jag välja 2024 – Anpassad gymnasieskola</a:t>
            </a:r>
          </a:p>
        </p:txBody>
      </p:sp>
    </p:spTree>
    <p:extLst>
      <p:ext uri="{BB962C8B-B14F-4D97-AF65-F5344CB8AC3E}">
        <p14:creationId xmlns:p14="http://schemas.microsoft.com/office/powerpoint/2010/main" val="2502195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text 1">
            <a:extLst>
              <a:ext uri="{FF2B5EF4-FFF2-40B4-BE49-F238E27FC236}">
                <a16:creationId xmlns:a16="http://schemas.microsoft.com/office/drawing/2014/main" id="{A675F456-C305-B7E6-E43A-D0A27A884A3E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894983" cy="3797035"/>
          </a:xfrm>
          <a:prstGeom prst="rect">
            <a:avLst/>
          </a:prstGeom>
        </p:spPr>
        <p:txBody>
          <a:bodyPr/>
          <a:lstStyle>
            <a:lvl1pPr marL="0" indent="0" defTabSz="412750" eaLnBrk="1" hangingPunct="1">
              <a:lnSpc>
                <a:spcPts val="2500"/>
              </a:lnSpc>
              <a:spcBef>
                <a:spcPts val="1500"/>
              </a:spcBef>
              <a:spcAft>
                <a:spcPts val="0"/>
              </a:spcAft>
              <a:buClr>
                <a:srgbClr val="1BA895"/>
              </a:buClr>
              <a:buSzPct val="140000"/>
              <a:buFont typeface="Arial" panose="020B0604020202020204" pitchFamily="34" charset="0"/>
              <a:buNone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1pPr>
            <a:lvl2pPr marL="285750" indent="-285750" defTabSz="412750" eaLnBrk="1" hangingPunct="1">
              <a:spcBef>
                <a:spcPts val="15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2pPr>
            <a:lvl3pPr indent="2286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3pPr>
            <a:lvl4pPr indent="3429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4pPr>
            <a:lvl5pPr indent="457200" defTabSz="412750" eaLnBrk="1" hangingPunct="1">
              <a:spcBef>
                <a:spcPts val="1500"/>
              </a:spcBef>
              <a:spcAft>
                <a:spcPts val="1500"/>
              </a:spcAft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5pPr>
            <a:lvl6pPr indent="5715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6pPr>
            <a:lvl7pPr indent="6858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7pPr>
            <a:lvl8pPr indent="8001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8pPr>
            <a:lvl9pPr indent="914400" defTabSz="412750" eaLnBrk="1" hangingPunct="1">
              <a:spcBef>
                <a:spcPts val="1500"/>
              </a:spcBef>
              <a:defRPr sz="2000">
                <a:latin typeface="Avenir Medium"/>
                <a:ea typeface="Avenir Medium"/>
                <a:cs typeface="Avenir Medium"/>
                <a:sym typeface="Avenir Medium"/>
              </a:defRPr>
            </a:lvl9pPr>
          </a:lstStyle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sz="2500" dirty="0">
                <a:effectLst/>
                <a:latin typeface="+mj-lt"/>
                <a:ea typeface="Times New Roman" panose="02020603050405020304" pitchFamily="18" charset="0"/>
              </a:rPr>
              <a:t>Grattis – du har kommit ett steg närmare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sz="2500" dirty="0">
                <a:effectLst/>
                <a:latin typeface="+mj-lt"/>
                <a:ea typeface="Times New Roman" panose="02020603050405020304" pitchFamily="18" charset="0"/>
              </a:rPr>
              <a:t>ditt gymnasieval!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Nu är du redo för gymnasiemässan.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På mässan kommer du att få träffa olika skolor.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Du kan prata med lärare och rektorer.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</a:pPr>
            <a:r>
              <a:rPr lang="sv-SE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Dom kan berätta mer om programmet du är intresserad av.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kern="0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Det är bra att förbereda frågor som du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v-SE" kern="0" dirty="0">
                <a:effectLst/>
                <a:latin typeface="Avenir" panose="02000503020000020003" pitchFamily="2" charset="0"/>
                <a:ea typeface="Times New Roman" panose="02020603050405020304" pitchFamily="18" charset="0"/>
              </a:rPr>
              <a:t>kan ta med dig till mässan.</a:t>
            </a:r>
            <a:r>
              <a:rPr lang="sv-SE" dirty="0">
                <a:effectLst/>
                <a:latin typeface="Avenir" panose="02000503020000020003" pitchFamily="2" charset="0"/>
              </a:rPr>
              <a:t> </a:t>
            </a:r>
            <a:r>
              <a:rPr lang="sv-SE" kern="0" dirty="0">
                <a:solidFill>
                  <a:sysClr val="windowText" lastClr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97800DC-A4B5-E10B-2B39-298BACF5D2D5}"/>
              </a:ext>
            </a:extLst>
          </p:cNvPr>
          <p:cNvSpPr txBox="1">
            <a:spLocks/>
          </p:cNvSpPr>
          <p:nvPr/>
        </p:nvSpPr>
        <p:spPr>
          <a:xfrm>
            <a:off x="838199" y="344760"/>
            <a:ext cx="10201577" cy="9781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defTabSz="825500" eaLnBrk="1" hangingPunct="1">
              <a:lnSpc>
                <a:spcPts val="13000"/>
              </a:lnSpc>
              <a:defRPr sz="14000" spc="-280">
                <a:solidFill>
                  <a:srgbClr val="1BA894"/>
                </a:solidFill>
                <a:latin typeface="+mj-lt"/>
                <a:ea typeface="+mn-ea"/>
                <a:cs typeface="+mn-cs"/>
                <a:sym typeface="Avenir Black"/>
              </a:defRPr>
            </a:lvl1pPr>
            <a:lvl2pPr indent="228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2pPr>
            <a:lvl3pPr indent="457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3pPr>
            <a:lvl4pPr indent="685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4pPr>
            <a:lvl5pPr indent="9144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5pPr>
            <a:lvl6pPr indent="11430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6pPr>
            <a:lvl7pPr indent="13716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7pPr>
            <a:lvl8pPr indent="16002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8pPr>
            <a:lvl9pPr indent="1828800" defTabSz="825500" eaLnBrk="1" hangingPunct="1">
              <a:lnSpc>
                <a:spcPct val="80000"/>
              </a:lnSpc>
              <a:defRPr sz="10000">
                <a:solidFill>
                  <a:srgbClr val="1BA894"/>
                </a:solidFill>
                <a:latin typeface="+mn-lt"/>
                <a:ea typeface="+mn-ea"/>
                <a:cs typeface="+mn-cs"/>
                <a:sym typeface="Avenir Black"/>
              </a:defRPr>
            </a:lvl9pPr>
          </a:lstStyle>
          <a:p>
            <a:pPr marL="0" marR="0" lvl="0" indent="0" algn="l" defTabSz="41275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400" kern="0" spc="-140" dirty="0">
                <a:solidFill>
                  <a:srgbClr val="000000"/>
                </a:solidFill>
              </a:rPr>
              <a:t>Förbered dig inför Anpassade mässan</a:t>
            </a:r>
            <a:endParaRPr kumimoji="0" lang="sv-SE" sz="4400" b="0" i="0" u="none" strike="noStrike" kern="0" cap="none" spc="-14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venir Black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80CD53B-C119-C1F8-35DF-B71EF2484E86}"/>
              </a:ext>
            </a:extLst>
          </p:cNvPr>
          <p:cNvSpPr/>
          <p:nvPr/>
        </p:nvSpPr>
        <p:spPr>
          <a:xfrm>
            <a:off x="8852453" y="2527852"/>
            <a:ext cx="2484782" cy="291547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15" name="Bild 14" descr="Blyertspenna med hel fyllning">
            <a:extLst>
              <a:ext uri="{FF2B5EF4-FFF2-40B4-BE49-F238E27FC236}">
                <a16:creationId xmlns:a16="http://schemas.microsoft.com/office/drawing/2014/main" id="{E8F16C0D-7BD4-12E8-A0B6-8FF813115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6817" y="2070652"/>
            <a:ext cx="914400" cy="914400"/>
          </a:xfrm>
          <a:prstGeom prst="rect">
            <a:avLst/>
          </a:prstGeom>
        </p:spPr>
      </p:pic>
      <p:sp>
        <p:nvSpPr>
          <p:cNvPr id="19" name="textruta 18">
            <a:extLst>
              <a:ext uri="{FF2B5EF4-FFF2-40B4-BE49-F238E27FC236}">
                <a16:creationId xmlns:a16="http://schemas.microsoft.com/office/drawing/2014/main" id="{7FEA081C-7648-E596-5F5B-3BFE2C573560}"/>
              </a:ext>
            </a:extLst>
          </p:cNvPr>
          <p:cNvSpPr txBox="1"/>
          <p:nvPr/>
        </p:nvSpPr>
        <p:spPr>
          <a:xfrm>
            <a:off x="9077739" y="2985052"/>
            <a:ext cx="1962037" cy="5386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1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nir Next" panose="020B0503020202020204" pitchFamily="34" charset="0"/>
                <a:ea typeface="Avenir Medium"/>
                <a:cs typeface="Avenir Medium"/>
                <a:sym typeface="Avenir Medium"/>
              </a:rPr>
              <a:t>Mina frågor:</a:t>
            </a:r>
          </a:p>
        </p:txBody>
      </p:sp>
    </p:spTree>
    <p:extLst>
      <p:ext uri="{BB962C8B-B14F-4D97-AF65-F5344CB8AC3E}">
        <p14:creationId xmlns:p14="http://schemas.microsoft.com/office/powerpoint/2010/main" val="275018012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ruta 7">
            <a:extLst>
              <a:ext uri="{FF2B5EF4-FFF2-40B4-BE49-F238E27FC236}">
                <a16:creationId xmlns:a16="http://schemas.microsoft.com/office/drawing/2014/main" id="{A53CD076-3D1A-3449-9F00-14EA4BCCDB73}"/>
              </a:ext>
            </a:extLst>
          </p:cNvPr>
          <p:cNvSpPr txBox="1"/>
          <p:nvPr/>
        </p:nvSpPr>
        <p:spPr>
          <a:xfrm>
            <a:off x="738626" y="1428552"/>
            <a:ext cx="53573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Filmer från </a:t>
            </a:r>
            <a:r>
              <a:rPr lang="sv-SE" sz="2800" dirty="0">
                <a:latin typeface="+mj-lt"/>
                <a:ea typeface="Times New Roman" panose="02020603050405020304" pitchFamily="18" charset="0"/>
                <a:cs typeface="+mj-cs"/>
              </a:rPr>
              <a:t>Gymnasiedagarna </a:t>
            </a:r>
            <a:r>
              <a:rPr lang="sv-SE" sz="2800" dirty="0">
                <a:effectLst/>
                <a:latin typeface="+mj-lt"/>
                <a:ea typeface="Times New Roman" panose="02020603050405020304" pitchFamily="18" charset="0"/>
                <a:cs typeface="+mj-cs"/>
              </a:rPr>
              <a:t>om Anpassad gymnasieskola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B81C05C-EB9F-C8C4-353F-BAD2F2E0B8FB}"/>
              </a:ext>
            </a:extLst>
          </p:cNvPr>
          <p:cNvSpPr txBox="1"/>
          <p:nvPr/>
        </p:nvSpPr>
        <p:spPr>
          <a:xfrm>
            <a:off x="838199" y="2760932"/>
            <a:ext cx="5989983" cy="11439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I filmen får du veta mer om hur det ser ut </a:t>
            </a:r>
          </a:p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på anpassade mässan och </a:t>
            </a:r>
          </a:p>
          <a:p>
            <a:pPr>
              <a:spcBef>
                <a:spcPts val="500"/>
              </a:spcBef>
            </a:pPr>
            <a:r>
              <a:rPr lang="sv-SE" sz="2000" dirty="0">
                <a:solidFill>
                  <a:srgbClr val="000000"/>
                </a:solidFill>
                <a:latin typeface="Avenir" panose="02000503020000020003" pitchFamily="2" charset="0"/>
                <a:ea typeface="Times New Roman" panose="02020603050405020304" pitchFamily="18" charset="0"/>
              </a:rPr>
              <a:t>vilka skolor som du kan träffa där.</a:t>
            </a:r>
            <a:endParaRPr lang="sv-SE" sz="2000" dirty="0">
              <a:solidFill>
                <a:srgbClr val="000000"/>
              </a:solidFill>
              <a:effectLst/>
              <a:latin typeface="Avenir" panose="02000503020000020003" pitchFamily="2" charset="0"/>
              <a:ea typeface="Times New Roman" panose="02020603050405020304" pitchFamily="18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81B7D4A-6F4B-4EB0-57BC-0C0E65978B64}"/>
              </a:ext>
            </a:extLst>
          </p:cNvPr>
          <p:cNvSpPr/>
          <p:nvPr/>
        </p:nvSpPr>
        <p:spPr>
          <a:xfrm>
            <a:off x="8857865" y="2980056"/>
            <a:ext cx="2343535" cy="2486466"/>
          </a:xfrm>
          <a:prstGeom prst="rect">
            <a:avLst/>
          </a:prstGeom>
          <a:solidFill>
            <a:srgbClr val="367C7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BAB19FD-2AD4-BA59-0BC9-679586564FBC}"/>
              </a:ext>
            </a:extLst>
          </p:cNvPr>
          <p:cNvSpPr/>
          <p:nvPr/>
        </p:nvSpPr>
        <p:spPr>
          <a:xfrm>
            <a:off x="8614617" y="2760932"/>
            <a:ext cx="2343535" cy="2486466"/>
          </a:xfrm>
          <a:prstGeom prst="rect">
            <a:avLst/>
          </a:prstGeom>
          <a:solidFill>
            <a:srgbClr val="A1C0BB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pic>
        <p:nvPicPr>
          <p:cNvPr id="5" name="Bildobjekt 4" descr="En bild som visar text, person, läser, tecken&#10;&#10;Automatiskt genererad beskrivning">
            <a:extLst>
              <a:ext uri="{FF2B5EF4-FFF2-40B4-BE49-F238E27FC236}">
                <a16:creationId xmlns:a16="http://schemas.microsoft.com/office/drawing/2014/main" id="{9629801B-2D84-3DE4-FF61-DFC0149FA8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2661" y="2533590"/>
            <a:ext cx="2343535" cy="2486466"/>
          </a:xfrm>
          <a:prstGeom prst="rect">
            <a:avLst/>
          </a:prstGeom>
          <a:ln>
            <a:noFill/>
          </a:ln>
        </p:spPr>
      </p:pic>
      <p:sp>
        <p:nvSpPr>
          <p:cNvPr id="9" name="Rektangel med rundade hörn 8">
            <a:hlinkClick r:id="rId4"/>
            <a:extLst>
              <a:ext uri="{FF2B5EF4-FFF2-40B4-BE49-F238E27FC236}">
                <a16:creationId xmlns:a16="http://schemas.microsoft.com/office/drawing/2014/main" id="{50AB1FE2-7FDF-E9C1-ABEE-9B7FA51CBC26}"/>
              </a:ext>
            </a:extLst>
          </p:cNvPr>
          <p:cNvSpPr/>
          <p:nvPr/>
        </p:nvSpPr>
        <p:spPr>
          <a:xfrm>
            <a:off x="838200" y="4202828"/>
            <a:ext cx="4330148" cy="1226620"/>
          </a:xfrm>
          <a:prstGeom prst="roundRect">
            <a:avLst/>
          </a:prstGeom>
          <a:solidFill>
            <a:srgbClr val="367C7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1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Länk till filmer från </a:t>
            </a:r>
            <a:b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</a:br>
            <a: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Gymnasiedagarna om </a:t>
            </a:r>
            <a:b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</a:br>
            <a:r>
              <a:rPr kumimoji="0" lang="sv-SE" sz="2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Anpassad gymnasieskola</a:t>
            </a:r>
          </a:p>
        </p:txBody>
      </p:sp>
    </p:spTree>
    <p:extLst>
      <p:ext uri="{BB962C8B-B14F-4D97-AF65-F5344CB8AC3E}">
        <p14:creationId xmlns:p14="http://schemas.microsoft.com/office/powerpoint/2010/main" val="1063561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705E2FFA-99DA-D441-B5C5-DAA3181C2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020" y="2176669"/>
            <a:ext cx="7496302" cy="2780880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sv-SE" sz="6500" dirty="0"/>
              <a:t>Lycka till!</a:t>
            </a:r>
            <a:br>
              <a:rPr lang="nb-NO" altLang="sv-SE" sz="6600" dirty="0">
                <a:latin typeface="Franklin Gothic Medium" panose="020B0603020102020204" pitchFamily="34" charset="0"/>
              </a:rPr>
            </a:br>
            <a:br>
              <a:rPr lang="sv-SE" altLang="sv-SE" sz="2000" dirty="0">
                <a:latin typeface="Franklin Gothic Medium" panose="020B0603020102020204" pitchFamily="34" charset="0"/>
              </a:rPr>
            </a:br>
            <a:r>
              <a:rPr lang="sv-SE" altLang="sv-SE" sz="2000" spc="-30" dirty="0">
                <a:latin typeface="Avenir Medium" panose="02000503020000020003" pitchFamily="2" charset="0"/>
              </a:rPr>
              <a:t>Kontakt:</a:t>
            </a:r>
            <a:br>
              <a:rPr lang="sv-SE" altLang="sv-SE" sz="2000" spc="-30" dirty="0">
                <a:latin typeface="Avenir Medium" panose="02000503020000020003" pitchFamily="2" charset="0"/>
              </a:rPr>
            </a:br>
            <a:r>
              <a:rPr lang="sv-SE" sz="2000" spc="-30" dirty="0">
                <a:latin typeface="Avenir Medium" panose="02000503020000020003" pitchFamily="2" charset="0"/>
                <a:hlinkClick r:id="rId2" tooltip="mailto:viveka.blomgren@goteborgsregionen.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gymnasiedagarna@goteborgsregionen.se</a:t>
            </a:r>
            <a:br>
              <a:rPr lang="sv-SE" altLang="sv-SE" sz="2000" dirty="0">
                <a:latin typeface="Avenir Medium" panose="02000503020000020003" pitchFamily="2" charset="0"/>
              </a:rPr>
            </a:br>
            <a:endParaRPr lang="sv-SE" sz="2000" dirty="0">
              <a:latin typeface="Avenir Medium" panose="02000503020000020003" pitchFamily="2" charset="0"/>
            </a:endParaRPr>
          </a:p>
        </p:txBody>
      </p:sp>
      <p:sp>
        <p:nvSpPr>
          <p:cNvPr id="2" name="Ellips 1">
            <a:hlinkClick r:id="rId3"/>
            <a:extLst>
              <a:ext uri="{FF2B5EF4-FFF2-40B4-BE49-F238E27FC236}">
                <a16:creationId xmlns:a16="http://schemas.microsoft.com/office/drawing/2014/main" id="{2336FF15-772B-9743-84A4-C088A94E2638}"/>
              </a:ext>
            </a:extLst>
          </p:cNvPr>
          <p:cNvSpPr/>
          <p:nvPr/>
        </p:nvSpPr>
        <p:spPr>
          <a:xfrm>
            <a:off x="9275143" y="599660"/>
            <a:ext cx="2203450" cy="2124844"/>
          </a:xfrm>
          <a:prstGeom prst="ellipse">
            <a:avLst/>
          </a:prstGeom>
          <a:solidFill>
            <a:srgbClr val="F8EBE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Medium"/>
              <a:ea typeface="Avenir Medium"/>
              <a:cs typeface="Avenir Medium"/>
              <a:sym typeface="Avenir Medium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7BC8745-4FD2-0E85-2720-A1A10AD6DC6B}"/>
              </a:ext>
            </a:extLst>
          </p:cNvPr>
          <p:cNvSpPr txBox="1"/>
          <p:nvPr/>
        </p:nvSpPr>
        <p:spPr>
          <a:xfrm>
            <a:off x="9131580" y="1061917"/>
            <a:ext cx="2490575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825500" rtl="0" fontAlgn="auto" latinLnBrk="1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Klicka här </a:t>
            </a:r>
            <a:b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</a:br>
            <a: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för att läsa mer</a:t>
            </a:r>
            <a:b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</a:br>
            <a: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om Anpassade </a:t>
            </a:r>
          </a:p>
          <a:p>
            <a:pPr marL="0" marR="0" indent="0" algn="ctr" defTabSz="825500" rtl="0" fontAlgn="auto" latinLnBrk="1" hangingPunct="0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Avenir Medium"/>
                <a:cs typeface="Avenir Medium"/>
                <a:sym typeface="Avenir Medium"/>
              </a:rPr>
              <a:t>mässan</a:t>
            </a:r>
          </a:p>
        </p:txBody>
      </p:sp>
    </p:spTree>
    <p:extLst>
      <p:ext uri="{BB962C8B-B14F-4D97-AF65-F5344CB8AC3E}">
        <p14:creationId xmlns:p14="http://schemas.microsoft.com/office/powerpoint/2010/main" val="81237634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itel">
  <a:themeElements>
    <a:clrScheme name="Göteborgsregionen (GR)">
      <a:dk1>
        <a:sysClr val="windowText" lastClr="000000"/>
      </a:dk1>
      <a:lt1>
        <a:sysClr val="window" lastClr="FFFFFF"/>
      </a:lt1>
      <a:dk2>
        <a:srgbClr val="F6AD90"/>
      </a:dk2>
      <a:lt2>
        <a:srgbClr val="EDD896"/>
      </a:lt2>
      <a:accent1>
        <a:srgbClr val="8E0826"/>
      </a:accent1>
      <a:accent2>
        <a:srgbClr val="EBD1D0"/>
      </a:accent2>
      <a:accent3>
        <a:srgbClr val="A9CFE0"/>
      </a:accent3>
      <a:accent4>
        <a:srgbClr val="00A39B"/>
      </a:accent4>
      <a:accent5>
        <a:srgbClr val="1A7267"/>
      </a:accent5>
      <a:accent6>
        <a:srgbClr val="FFED00"/>
      </a:accent6>
      <a:hlink>
        <a:srgbClr val="00A39B"/>
      </a:hlink>
      <a:folHlink>
        <a:srgbClr val="8E0826"/>
      </a:folHlink>
    </a:clrScheme>
    <a:fontScheme name="Franklin Gothic Medium (GR)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t"/>
      <a:lstStyle>
        <a:defPPr algn="l">
          <a:defRPr sz="24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_ny" id="{7B2E229D-B8EA-433A-82BC-262E5C2376CC}" vid="{F7337581-262F-4CBB-8555-3244546FB9E3}"/>
    </a:ext>
  </a:extLst>
</a:theme>
</file>

<file path=ppt/theme/theme2.xml><?xml version="1.0" encoding="utf-8"?>
<a:theme xmlns:a="http://schemas.openxmlformats.org/drawingml/2006/main" name="Rosa bakgrund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Black"/>
        <a:ea typeface="Avenir Black"/>
        <a:cs typeface="Avenir Black"/>
      </a:majorFont>
      <a:minorFont>
        <a:latin typeface="Avenir Black"/>
        <a:ea typeface="Avenir Black"/>
        <a:cs typeface="Avenir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9D8D2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1" hangingPunct="0">
          <a:lnSpc>
            <a:spcPct val="100000"/>
          </a:lnSpc>
          <a:spcBef>
            <a:spcPts val="1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1" hangingPunct="0">
          <a:lnSpc>
            <a:spcPct val="100000"/>
          </a:lnSpc>
          <a:spcBef>
            <a:spcPts val="30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" id="{15CD9D3C-00F8-AA44-A77E-5451BDEC4227}" vid="{717D7E28-AFDE-4241-BC48-C1C586113DED}"/>
    </a:ext>
  </a:extLst>
</a:theme>
</file>

<file path=ppt/theme/theme3.xml><?xml version="1.0" encoding="utf-8"?>
<a:theme xmlns:a="http://schemas.openxmlformats.org/drawingml/2006/main" name="Vit bakgrund (enbart i undantagsfall)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Black"/>
        <a:ea typeface="Avenir Black"/>
        <a:cs typeface="Avenir Black"/>
      </a:majorFont>
      <a:minorFont>
        <a:latin typeface="Avenir Black"/>
        <a:ea typeface="Avenir Black"/>
        <a:cs typeface="Avenir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9D8D2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1" hangingPunct="0">
          <a:lnSpc>
            <a:spcPct val="100000"/>
          </a:lnSpc>
          <a:spcBef>
            <a:spcPts val="150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1" hangingPunct="0">
          <a:lnSpc>
            <a:spcPct val="100000"/>
          </a:lnSpc>
          <a:spcBef>
            <a:spcPts val="30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" id="{15CD9D3C-00F8-AA44-A77E-5451BDEC4227}" vid="{D8315B3A-4919-B14F-8516-0C0615A10F80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619D0A955F5E4E87BE2D5C418F8EF1" ma:contentTypeVersion="18" ma:contentTypeDescription="Skapa ett nytt dokument." ma:contentTypeScope="" ma:versionID="0ef928741bf43b59803643693163587e">
  <xsd:schema xmlns:xsd="http://www.w3.org/2001/XMLSchema" xmlns:xs="http://www.w3.org/2001/XMLSchema" xmlns:p="http://schemas.microsoft.com/office/2006/metadata/properties" xmlns:ns2="63e8aef5-82a8-4891-8c74-641b466bcede" xmlns:ns3="978fc231-8240-4e23-b8ba-bd42dcc230a1" targetNamespace="http://schemas.microsoft.com/office/2006/metadata/properties" ma:root="true" ma:fieldsID="32d5dc63b4ba5ff85ec73016c62d42d3" ns2:_="" ns3:_="">
    <xsd:import namespace="63e8aef5-82a8-4891-8c74-641b466bcede"/>
    <xsd:import namespace="978fc231-8240-4e23-b8ba-bd42dcc230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8aef5-82a8-4891-8c74-641b466bce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50e40e98-bd9d-4019-9d5c-587d5cb5df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8fc231-8240-4e23-b8ba-bd42dcc230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9512ea3-cf26-42fd-92f6-bc8c710eef3b}" ma:internalName="TaxCatchAll" ma:showField="CatchAllData" ma:web="978fc231-8240-4e23-b8ba-bd42dcc230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78fc231-8240-4e23-b8ba-bd42dcc230a1" xsi:nil="true"/>
    <lcf76f155ced4ddcb4097134ff3c332f xmlns="63e8aef5-82a8-4891-8c74-641b466bced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8323B7-3C6D-48FF-B5B2-DF665EA66D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FBD316-EB42-4145-AAA4-E351993BBB7F}">
  <ds:schemaRefs>
    <ds:schemaRef ds:uri="63e8aef5-82a8-4891-8c74-641b466bcede"/>
    <ds:schemaRef ds:uri="978fc231-8240-4e23-b8ba-bd42dcc230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48C1F3-A9F8-458E-8608-C0FB7E0F18E5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63e8aef5-82a8-4891-8c74-641b466bcede"/>
    <ds:schemaRef ds:uri="http://schemas.microsoft.com/office/infopath/2007/PartnerControls"/>
    <ds:schemaRef ds:uri="http://schemas.openxmlformats.org/package/2006/metadata/core-properties"/>
    <ds:schemaRef ds:uri="978fc231-8240-4e23-b8ba-bd42dcc230a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782</Words>
  <Application>Microsoft Macintosh PowerPoint</Application>
  <PresentationFormat>Bredbild</PresentationFormat>
  <Paragraphs>123</Paragraphs>
  <Slides>25</Slides>
  <Notes>5</Notes>
  <HiddenSlides>1</HiddenSlides>
  <MMClips>10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25</vt:i4>
      </vt:variant>
    </vt:vector>
  </HeadingPairs>
  <TitlesOfParts>
    <vt:vector size="37" baseType="lpstr">
      <vt:lpstr>Arial</vt:lpstr>
      <vt:lpstr>Avenir</vt:lpstr>
      <vt:lpstr>Avenir Black</vt:lpstr>
      <vt:lpstr>Avenir Book</vt:lpstr>
      <vt:lpstr>Avenir Medium</vt:lpstr>
      <vt:lpstr>Avenir Next</vt:lpstr>
      <vt:lpstr>Calibri</vt:lpstr>
      <vt:lpstr>Franklin Gothic Book</vt:lpstr>
      <vt:lpstr>Franklin Gothic Medium</vt:lpstr>
      <vt:lpstr>Titel</vt:lpstr>
      <vt:lpstr>Rosa bakgrund</vt:lpstr>
      <vt:lpstr>Vit bakgrund (enbart i undantagsfall)</vt:lpstr>
      <vt:lpstr>Information till studie- och yrkesvägledare och lärare</vt:lpstr>
      <vt:lpstr>PowerPoint-presentation</vt:lpstr>
      <vt:lpstr>Förbered dig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Lycka till!  Kontakt: gymnasiedagarna@goteborgsregionen.se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Matilda Nilsson</dc:creator>
  <cp:lastModifiedBy>Karin Enberg</cp:lastModifiedBy>
  <cp:revision>37</cp:revision>
  <dcterms:created xsi:type="dcterms:W3CDTF">2021-09-03T15:07:31Z</dcterms:created>
  <dcterms:modified xsi:type="dcterms:W3CDTF">2023-09-11T12:56:07Z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0x010100CA619D0A955F5E4E87BE2D5C418F8EF1</vt:lpwstr>
  </property>
  <property fmtid="{D5CDD505-2E9C-101B-9397-08002B2CF9AE}" pid="3" name="MediaServiceImageTags">
    <vt:lpwstr/>
  </property>
</Properties>
</file>